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419" r:id="rId3"/>
    <p:sldId id="420" r:id="rId4"/>
    <p:sldId id="404" r:id="rId5"/>
    <p:sldId id="405" r:id="rId6"/>
    <p:sldId id="406" r:id="rId7"/>
    <p:sldId id="265" r:id="rId8"/>
    <p:sldId id="270" r:id="rId9"/>
    <p:sldId id="272" r:id="rId10"/>
    <p:sldId id="271" r:id="rId11"/>
    <p:sldId id="273" r:id="rId12"/>
    <p:sldId id="407" r:id="rId13"/>
    <p:sldId id="408" r:id="rId14"/>
    <p:sldId id="274" r:id="rId15"/>
    <p:sldId id="276" r:id="rId16"/>
    <p:sldId id="277" r:id="rId17"/>
    <p:sldId id="275" r:id="rId18"/>
    <p:sldId id="280" r:id="rId19"/>
    <p:sldId id="278" r:id="rId20"/>
    <p:sldId id="409" r:id="rId21"/>
    <p:sldId id="410" r:id="rId22"/>
    <p:sldId id="417" r:id="rId23"/>
    <p:sldId id="418" r:id="rId24"/>
    <p:sldId id="332" r:id="rId25"/>
    <p:sldId id="411" r:id="rId26"/>
    <p:sldId id="412" r:id="rId27"/>
    <p:sldId id="413" r:id="rId28"/>
    <p:sldId id="350" r:id="rId29"/>
    <p:sldId id="285" r:id="rId30"/>
    <p:sldId id="414" r:id="rId31"/>
    <p:sldId id="415" r:id="rId32"/>
    <p:sldId id="402" r:id="rId33"/>
    <p:sldId id="401" r:id="rId34"/>
    <p:sldId id="353" r:id="rId35"/>
    <p:sldId id="362" r:id="rId36"/>
    <p:sldId id="320" r:id="rId37"/>
    <p:sldId id="373" r:id="rId38"/>
    <p:sldId id="325" r:id="rId39"/>
    <p:sldId id="328" r:id="rId40"/>
    <p:sldId id="326" r:id="rId41"/>
    <p:sldId id="327" r:id="rId42"/>
    <p:sldId id="259" r:id="rId43"/>
  </p:sldIdLst>
  <p:sldSz cx="12192000" cy="68580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EB1D"/>
    <a:srgbClr val="4E1358"/>
    <a:srgbClr val="9C28B1"/>
    <a:srgbClr val="A3B5C8"/>
    <a:srgbClr val="C7C7C7"/>
    <a:srgbClr val="E6E6E6"/>
    <a:srgbClr val="F892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47"/>
    <p:restoredTop sz="94701"/>
  </p:normalViewPr>
  <p:slideViewPr>
    <p:cSldViewPr snapToGrid="0" snapToObjects="1">
      <p:cViewPr varScale="1">
        <p:scale>
          <a:sx n="85" d="100"/>
          <a:sy n="85" d="100"/>
        </p:scale>
        <p:origin x="6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_tradnl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D539-3D74-1449-A72F-B9D5D85E8710}" type="datetimeFigureOut">
              <a:rPr lang="es-ES_tradnl" smtClean="0"/>
              <a:t>23/10/2018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01B-1512-7041-A5E6-8688FDC84C4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05664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D539-3D74-1449-A72F-B9D5D85E8710}" type="datetimeFigureOut">
              <a:rPr lang="es-ES_tradnl" smtClean="0"/>
              <a:t>23/10/2018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01B-1512-7041-A5E6-8688FDC84C4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9089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D539-3D74-1449-A72F-B9D5D85E8710}" type="datetimeFigureOut">
              <a:rPr lang="es-ES_tradnl" smtClean="0"/>
              <a:t>23/10/2018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01B-1512-7041-A5E6-8688FDC84C4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6894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D539-3D74-1449-A72F-B9D5D85E8710}" type="datetimeFigureOut">
              <a:rPr lang="es-ES_tradnl" smtClean="0"/>
              <a:t>23/10/2018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01B-1512-7041-A5E6-8688FDC84C4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33648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D539-3D74-1449-A72F-B9D5D85E8710}" type="datetimeFigureOut">
              <a:rPr lang="es-ES_tradnl" smtClean="0"/>
              <a:t>23/10/2018</a:t>
            </a:fld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01B-1512-7041-A5E6-8688FDC84C4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53593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D539-3D74-1449-A72F-B9D5D85E8710}" type="datetimeFigureOut">
              <a:rPr lang="es-ES_tradnl" smtClean="0"/>
              <a:t>23/10/2018</a:t>
            </a:fld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01B-1512-7041-A5E6-8688FDC84C4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60312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D539-3D74-1449-A72F-B9D5D85E8710}" type="datetimeFigureOut">
              <a:rPr lang="es-ES_tradnl" smtClean="0"/>
              <a:t>23/10/2018</a:t>
            </a:fld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01B-1512-7041-A5E6-8688FDC84C4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24496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D539-3D74-1449-A72F-B9D5D85E8710}" type="datetimeFigureOut">
              <a:rPr lang="es-ES_tradnl" smtClean="0"/>
              <a:t>23/10/2018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01B-1512-7041-A5E6-8688FDC84C4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46818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D539-3D74-1449-A72F-B9D5D85E8710}" type="datetimeFigureOut">
              <a:rPr lang="es-ES_tradnl" smtClean="0"/>
              <a:t>23/10/2018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01B-1512-7041-A5E6-8688FDC84C4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25835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D539-3D74-1449-A72F-B9D5D85E8710}" type="datetimeFigureOut">
              <a:rPr lang="es-ES_tradnl" smtClean="0"/>
              <a:t>23/10/2018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01B-1512-7041-A5E6-8688FDC84C4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33843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D539-3D74-1449-A72F-B9D5D85E8710}" type="datetimeFigureOut">
              <a:rPr lang="es-ES_tradnl" smtClean="0"/>
              <a:t>23/10/2018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001B-1512-7041-A5E6-8688FDC84C4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94067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11D539-3D74-1449-A72F-B9D5D85E8710}" type="datetimeFigureOut">
              <a:rPr lang="es-ES_tradnl" smtClean="0"/>
              <a:t>23/10/2018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90001B-1512-7041-A5E6-8688FDC84C4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34936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microsoft.com/office/2007/relationships/hdphoto" Target="../media/hdphoto7.wdp"/><Relationship Id="rId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8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9.wdp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2.wdp"/><Relationship Id="rId4" Type="http://schemas.openxmlformats.org/officeDocument/2006/relationships/image" Target="../media/image4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microsoft.com/office/2007/relationships/hdphoto" Target="../media/hdphoto13.wdp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6.wdp"/><Relationship Id="rId4" Type="http://schemas.openxmlformats.org/officeDocument/2006/relationships/image" Target="../media/image49.pn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9.wdp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2.wdp"/><Relationship Id="rId4" Type="http://schemas.openxmlformats.org/officeDocument/2006/relationships/image" Target="../media/image55.png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5.wdp"/><Relationship Id="rId4" Type="http://schemas.openxmlformats.org/officeDocument/2006/relationships/image" Target="../media/image5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6.wdp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7.wdp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28.wdp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50" y="-35158"/>
            <a:ext cx="1219505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7827835" y="3579668"/>
            <a:ext cx="410209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44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SISTEMA DE ATENCIÓN AL CIUDADANO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9731022" y="5912794"/>
            <a:ext cx="21989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_tradnl" sz="2400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SAC V.2  2018</a:t>
            </a:r>
            <a:endParaRPr lang="es-ES_tradnl" sz="24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091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514467" y="2802014"/>
            <a:ext cx="6755577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El Sistema de Atención al Ciudadano “</a:t>
            </a:r>
            <a:r>
              <a: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SAC</a:t>
            </a:r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”, es una herramienta que le permite a los ciudadanos registrar sus </a:t>
            </a:r>
            <a:r>
              <a: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PQRSD</a:t>
            </a:r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 a través de los diferentes canales de atención dispuestos para tal fin.</a:t>
            </a:r>
          </a:p>
          <a:p>
            <a:pPr algn="just"/>
            <a:endParaRPr lang="es-CO" sz="16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algn="just"/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Lo anterior se puede hacer desde la comodidad de su casa, oficina o cualquier lugar donde se cuente con acceso a internet si así lo desea, además, se puede realizar seguimiento a los estados de dichos requerimientos.</a:t>
            </a:r>
            <a:br>
              <a:rPr lang="es-CO" dirty="0"/>
            </a:br>
            <a:r>
              <a:rPr lang="es-CO" dirty="0"/>
              <a:t> 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SAC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8824865" y="4433230"/>
            <a:ext cx="317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3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2DD4B491-0748-41E6-B108-CD8D4DAC3125}"/>
              </a:ext>
            </a:extLst>
          </p:cNvPr>
          <p:cNvSpPr txBox="1"/>
          <p:nvPr/>
        </p:nvSpPr>
        <p:spPr>
          <a:xfrm>
            <a:off x="8626335" y="4588843"/>
            <a:ext cx="20445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PRESENCIAL.</a:t>
            </a: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251C27B0-2101-478D-87C3-D5824B9282D3}"/>
              </a:ext>
            </a:extLst>
          </p:cNvPr>
          <p:cNvSpPr txBox="1"/>
          <p:nvPr/>
        </p:nvSpPr>
        <p:spPr>
          <a:xfrm>
            <a:off x="9248880" y="3357401"/>
            <a:ext cx="20445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CORREO ELECTRÓNICO.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E86073CC-4AFD-4036-A7FA-DDA315798B83}"/>
              </a:ext>
            </a:extLst>
          </p:cNvPr>
          <p:cNvSpPr txBox="1"/>
          <p:nvPr/>
        </p:nvSpPr>
        <p:spPr>
          <a:xfrm>
            <a:off x="8583287" y="5938810"/>
            <a:ext cx="20445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CORREO CERTIFICADO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15A5CD05-5564-4939-B60E-9AB9906D275C}"/>
              </a:ext>
            </a:extLst>
          </p:cNvPr>
          <p:cNvSpPr txBox="1"/>
          <p:nvPr/>
        </p:nvSpPr>
        <p:spPr>
          <a:xfrm>
            <a:off x="8484377" y="2524420"/>
            <a:ext cx="25960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PLATAFORMAS DIGITALES</a:t>
            </a:r>
          </a:p>
        </p:txBody>
      </p:sp>
      <p:cxnSp>
        <p:nvCxnSpPr>
          <p:cNvPr id="34" name="Conector recto 33">
            <a:extLst>
              <a:ext uri="{FF2B5EF4-FFF2-40B4-BE49-F238E27FC236}">
                <a16:creationId xmlns:a16="http://schemas.microsoft.com/office/drawing/2014/main" id="{523B349D-E9CD-46B2-A969-08AD955DF34C}"/>
              </a:ext>
            </a:extLst>
          </p:cNvPr>
          <p:cNvCxnSpPr>
            <a:cxnSpLocks/>
          </p:cNvCxnSpPr>
          <p:nvPr/>
        </p:nvCxnSpPr>
        <p:spPr>
          <a:xfrm>
            <a:off x="8262090" y="2215072"/>
            <a:ext cx="3658493" cy="0"/>
          </a:xfrm>
          <a:prstGeom prst="line">
            <a:avLst/>
          </a:prstGeom>
          <a:ln>
            <a:solidFill>
              <a:srgbClr val="9C2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uadroTexto 36">
            <a:extLst>
              <a:ext uri="{FF2B5EF4-FFF2-40B4-BE49-F238E27FC236}">
                <a16:creationId xmlns:a16="http://schemas.microsoft.com/office/drawing/2014/main" id="{75FB1981-0533-430D-BF72-1CD31E9B9EE3}"/>
              </a:ext>
            </a:extLst>
          </p:cNvPr>
          <p:cNvSpPr txBox="1"/>
          <p:nvPr/>
        </p:nvSpPr>
        <p:spPr>
          <a:xfrm>
            <a:off x="8441239" y="1795950"/>
            <a:ext cx="33001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Arial" charset="0"/>
                <a:cs typeface="Arial" charset="0"/>
              </a:rPr>
              <a:t>CANALES DE ATENCIÓN</a:t>
            </a: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F387A2A0-85F1-4BEF-A556-E4A4600C2A9C}"/>
              </a:ext>
            </a:extLst>
          </p:cNvPr>
          <p:cNvSpPr txBox="1"/>
          <p:nvPr/>
        </p:nvSpPr>
        <p:spPr>
          <a:xfrm>
            <a:off x="570555" y="1948583"/>
            <a:ext cx="6175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9C28B1"/>
                </a:solidFill>
                <a:latin typeface="Arial" charset="0"/>
                <a:ea typeface="Arial" charset="0"/>
                <a:cs typeface="Arial" charset="0"/>
              </a:rPr>
              <a:t>Qué es el SAC ?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0E1C3E11-F221-49ED-8F7B-73D6F50BB1EB}"/>
              </a:ext>
            </a:extLst>
          </p:cNvPr>
          <p:cNvSpPr txBox="1"/>
          <p:nvPr/>
        </p:nvSpPr>
        <p:spPr>
          <a:xfrm>
            <a:off x="8616420" y="5261405"/>
            <a:ext cx="13817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TELEFÓNICO.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8B4C3DF6-1370-4568-8DAC-6D0AF0EFCB4A}"/>
              </a:ext>
            </a:extLst>
          </p:cNvPr>
          <p:cNvSpPr txBox="1"/>
          <p:nvPr/>
        </p:nvSpPr>
        <p:spPr>
          <a:xfrm>
            <a:off x="9246117" y="2986739"/>
            <a:ext cx="13817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WEB.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702F9695-3FE2-41F9-93C1-BF7C814BF79F}"/>
              </a:ext>
            </a:extLst>
          </p:cNvPr>
          <p:cNvSpPr txBox="1"/>
          <p:nvPr/>
        </p:nvSpPr>
        <p:spPr>
          <a:xfrm>
            <a:off x="9274221" y="3718367"/>
            <a:ext cx="20445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REDES SOCIALES.</a:t>
            </a:r>
          </a:p>
        </p:txBody>
      </p:sp>
      <p:pic>
        <p:nvPicPr>
          <p:cNvPr id="30" name="Imagen 29">
            <a:extLst>
              <a:ext uri="{FF2B5EF4-FFF2-40B4-BE49-F238E27FC236}">
                <a16:creationId xmlns:a16="http://schemas.microsoft.com/office/drawing/2014/main" id="{FF15B73A-3A8B-476C-B99F-A25C507D22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582" y="5831766"/>
            <a:ext cx="540795" cy="384043"/>
          </a:xfrm>
          <a:prstGeom prst="rect">
            <a:avLst/>
          </a:pr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747D3591-48FC-4990-BEF6-3736DF49BC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648" y="4502011"/>
            <a:ext cx="450662" cy="450662"/>
          </a:xfrm>
          <a:prstGeom prst="rect">
            <a:avLst/>
          </a:prstGeom>
        </p:spPr>
      </p:pic>
      <p:pic>
        <p:nvPicPr>
          <p:cNvPr id="36" name="Imagen 35">
            <a:extLst>
              <a:ext uri="{FF2B5EF4-FFF2-40B4-BE49-F238E27FC236}">
                <a16:creationId xmlns:a16="http://schemas.microsoft.com/office/drawing/2014/main" id="{CCF812B5-E02E-4D10-A14E-2D80B56535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721" y="2396471"/>
            <a:ext cx="564307" cy="564307"/>
          </a:xfrm>
          <a:prstGeom prst="rect">
            <a:avLst/>
          </a:prstGeom>
        </p:spPr>
      </p:pic>
      <p:pic>
        <p:nvPicPr>
          <p:cNvPr id="38" name="Imagen 37">
            <a:extLst>
              <a:ext uri="{FF2B5EF4-FFF2-40B4-BE49-F238E27FC236}">
                <a16:creationId xmlns:a16="http://schemas.microsoft.com/office/drawing/2014/main" id="{6FCA8891-B1FB-45D9-97CD-5FB25C2A2E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1349" y="5162970"/>
            <a:ext cx="325260" cy="458499"/>
          </a:xfrm>
          <a:prstGeom prst="rect">
            <a:avLst/>
          </a:prstGeom>
        </p:spPr>
      </p:pic>
      <p:pic>
        <p:nvPicPr>
          <p:cNvPr id="40" name="Imagen 39">
            <a:extLst>
              <a:ext uri="{FF2B5EF4-FFF2-40B4-BE49-F238E27FC236}">
                <a16:creationId xmlns:a16="http://schemas.microsoft.com/office/drawing/2014/main" id="{061526B2-9C5D-4428-B59D-81CF6DED8D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4864" y="2957032"/>
            <a:ext cx="317761" cy="317761"/>
          </a:xfrm>
          <a:prstGeom prst="rect">
            <a:avLst/>
          </a:prstGeom>
        </p:spPr>
      </p:pic>
      <p:pic>
        <p:nvPicPr>
          <p:cNvPr id="41" name="Imagen 40">
            <a:extLst>
              <a:ext uri="{FF2B5EF4-FFF2-40B4-BE49-F238E27FC236}">
                <a16:creationId xmlns:a16="http://schemas.microsoft.com/office/drawing/2014/main" id="{4885ED3D-8134-40DE-9852-37CE477A31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218" y="3301345"/>
            <a:ext cx="317761" cy="317761"/>
          </a:xfrm>
          <a:prstGeom prst="rect">
            <a:avLst/>
          </a:prstGeom>
        </p:spPr>
      </p:pic>
      <p:pic>
        <p:nvPicPr>
          <p:cNvPr id="42" name="Imagen 41">
            <a:extLst>
              <a:ext uri="{FF2B5EF4-FFF2-40B4-BE49-F238E27FC236}">
                <a16:creationId xmlns:a16="http://schemas.microsoft.com/office/drawing/2014/main" id="{31F2D7DE-1099-4137-89FE-F81D4B58FF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0507" y="3662587"/>
            <a:ext cx="317761" cy="317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520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2201333" y="2450093"/>
            <a:ext cx="834248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El ciudadano tendrá acceso al </a:t>
            </a:r>
            <a:r>
              <a: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SAC V2.0</a:t>
            </a:r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 para radicar y hacer seguimiento a sus requerimientos desde cualquier lugar vía web y desde su celular siempre y cuanto tenga acceso a internet.</a:t>
            </a:r>
          </a:p>
          <a:p>
            <a:pPr lvl="0" algn="just"/>
            <a:endParaRPr lang="es-CO" sz="16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lvl="0" algn="just"/>
            <a:r>
              <a: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El SAC V2.0</a:t>
            </a:r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 le enviará una alerta automática al correo del ciudadano, cuando su solicitud ha sido radicada y cuando se ha finalizado para que ingrese al sistema y vea la respuesta.</a:t>
            </a:r>
          </a:p>
          <a:p>
            <a:pPr lvl="0" algn="just"/>
            <a:endParaRPr lang="es-CO" sz="16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lvl="0" algn="just"/>
            <a:r>
              <a: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El SAC V2.0</a:t>
            </a:r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 le permitirá al operador hacer asignaciones masivas a los funcionarios de la Secretaría de Educación.</a:t>
            </a:r>
          </a:p>
          <a:p>
            <a:pPr lvl="0" algn="just"/>
            <a:endParaRPr lang="es-CO" sz="16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lvl="0" algn="just"/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Disminución de los tiempos de traslado entre entidades territoriales: los traslados por competencia a otras Secretarías de Educación se podrán hacer en el </a:t>
            </a:r>
            <a:r>
              <a: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SAC V2.0</a:t>
            </a:r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, desde el mismo momento de su radicación, desde el rol operador, de manera fácil y rápida, además le remite una respuesta automática.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SAC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8824865" y="4433230"/>
            <a:ext cx="317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3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713E8B8-D4F6-4562-971D-3F64BE311F34}"/>
              </a:ext>
            </a:extLst>
          </p:cNvPr>
          <p:cNvSpPr txBox="1"/>
          <p:nvPr/>
        </p:nvSpPr>
        <p:spPr>
          <a:xfrm>
            <a:off x="506151" y="1504636"/>
            <a:ext cx="6175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9C28B1"/>
                </a:solidFill>
                <a:latin typeface="Arial" charset="0"/>
                <a:ea typeface="Arial" charset="0"/>
                <a:cs typeface="Arial" charset="0"/>
              </a:rPr>
              <a:t>Ventajas del SAC V2.0 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5EE5DE1-7202-4EE2-926A-08C017A3B4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457" y="2592985"/>
            <a:ext cx="521219" cy="525356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F59F7185-AC7E-4C04-90D4-DD5EE7459E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444" y="4233360"/>
            <a:ext cx="551819" cy="556199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F5B535C8-D677-4B68-AC67-382C45E47D8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457" y="3429000"/>
            <a:ext cx="521219" cy="525356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708851DF-7E9D-4A65-A253-69DF7E2B50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470" y="5104520"/>
            <a:ext cx="493768" cy="497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083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2201333" y="1925133"/>
            <a:ext cx="834248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Optimización del tiempo para los profesionales, el </a:t>
            </a:r>
            <a:r>
              <a: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SAC V2.0</a:t>
            </a:r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 les permitirá a los funcionarios crear plantillas de respuesta para responder más rápido los requerimientos.</a:t>
            </a:r>
          </a:p>
          <a:p>
            <a:pPr algn="just"/>
            <a:endParaRPr lang="es-CO" sz="16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algn="just"/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El </a:t>
            </a:r>
            <a:r>
              <a: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SAC V2.0</a:t>
            </a:r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 les permitirá a los funcionarios crear grupos de ciudadanos para el envió de correspondencia masiva.</a:t>
            </a:r>
          </a:p>
          <a:p>
            <a:pPr algn="just"/>
            <a:endParaRPr lang="es-CO" sz="16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algn="just"/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El </a:t>
            </a:r>
            <a:r>
              <a: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SAC V2.0</a:t>
            </a:r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 les permitirá a el Secretario de Educación y líderes de dependencias subir su firma mecánica, para la aprobación inmediata de las solicitudes de respuesta internas y externas de su equipo de trabajo.</a:t>
            </a:r>
          </a:p>
          <a:p>
            <a:pPr algn="just"/>
            <a:endParaRPr lang="es-CO" sz="16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algn="just"/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Control completo de todas las comunicaciones que salen de la entidad, el </a:t>
            </a:r>
            <a:r>
              <a: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SAC V2.0</a:t>
            </a:r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 les permitirá a el Secretario de Educación y líderes de dependencias, tener el control de todas las comunicaciones, pueden modificar, devolver y/o aprobar las solicitudes de respuesta de sus equipos de trabajo desde cualquier lugar vía web.</a:t>
            </a:r>
          </a:p>
          <a:p>
            <a:pPr algn="just"/>
            <a:endParaRPr lang="es-CO" sz="16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algn="just"/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El Secretario de Educación y o los líderes de dependencias que estén autorizados para firmar comunicaciones la podrán hacer desde cualquier computador incluso desde sus celulares, el </a:t>
            </a:r>
            <a:r>
              <a: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SAC V2.0</a:t>
            </a:r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 cuenta con firma mecánica.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SAC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713E8B8-D4F6-4562-971D-3F64BE311F34}"/>
              </a:ext>
            </a:extLst>
          </p:cNvPr>
          <p:cNvSpPr txBox="1"/>
          <p:nvPr/>
        </p:nvSpPr>
        <p:spPr>
          <a:xfrm>
            <a:off x="447304" y="1130076"/>
            <a:ext cx="6175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9C28B1"/>
                </a:solidFill>
                <a:latin typeface="Arial" charset="0"/>
                <a:ea typeface="Arial" charset="0"/>
                <a:cs typeface="Arial" charset="0"/>
              </a:rPr>
              <a:t>Ventajas del SAC V2.0 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5EE5DE1-7202-4EE2-926A-08C017A3B4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457" y="1994674"/>
            <a:ext cx="521219" cy="525356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F59F7185-AC7E-4C04-90D4-DD5EE7459E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260" y="3481343"/>
            <a:ext cx="551819" cy="556199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F5B535C8-D677-4B68-AC67-382C45E47D8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457" y="2658536"/>
            <a:ext cx="521219" cy="525356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708851DF-7E9D-4A65-A253-69DF7E2B50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182" y="4597104"/>
            <a:ext cx="493768" cy="497687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C29B6E31-B1EF-4013-89E1-54E617BCE51F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197" y="5702054"/>
            <a:ext cx="493768" cy="497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5489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2201333" y="2833919"/>
            <a:ext cx="834248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Por tema de seguridad y transparencia, las contraseñas de las cuentas serán enviadas a los correos electrónicos relacionados en el </a:t>
            </a:r>
            <a:r>
              <a: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SAC V2.0</a:t>
            </a:r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, tanto de los ciudadanos como de los funcionarios.</a:t>
            </a:r>
          </a:p>
          <a:p>
            <a:pPr algn="just"/>
            <a:endParaRPr lang="es-CO" sz="16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algn="just"/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Para los requerimientos anónimos, el ciudadano los podrá crear sin necesidad de registrarse en el </a:t>
            </a:r>
            <a:r>
              <a: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SAC V2.0</a:t>
            </a:r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.</a:t>
            </a:r>
          </a:p>
          <a:p>
            <a:pPr algn="just"/>
            <a:endParaRPr lang="es-CO" sz="16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algn="just"/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En el </a:t>
            </a:r>
            <a:r>
              <a: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SAC V2.0</a:t>
            </a:r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, los documentos saldrán firmados (firma mecánica de los jefes), con el respectivos, pie de página, logos de la Secretaría de Educación y código de barras.</a:t>
            </a:r>
          </a:p>
          <a:p>
            <a:pPr algn="just"/>
            <a:endParaRPr lang="es-CO" sz="16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algn="just"/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Aumento de seguridad en comunicaciones expedidas por las secretarias, el </a:t>
            </a:r>
            <a:r>
              <a: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SAC V2.0 </a:t>
            </a:r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tendrá la implementación del código de barras, para garantizar que esas comunicaciones si fueron elaboradas dentro del sistema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SAC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713E8B8-D4F6-4562-971D-3F64BE311F34}"/>
              </a:ext>
            </a:extLst>
          </p:cNvPr>
          <p:cNvSpPr txBox="1"/>
          <p:nvPr/>
        </p:nvSpPr>
        <p:spPr>
          <a:xfrm>
            <a:off x="506151" y="1504636"/>
            <a:ext cx="6175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9C28B1"/>
                </a:solidFill>
                <a:latin typeface="Arial" charset="0"/>
                <a:ea typeface="Arial" charset="0"/>
                <a:cs typeface="Arial" charset="0"/>
              </a:rPr>
              <a:t>Ventajas del SAC V2.0 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5EE5DE1-7202-4EE2-926A-08C017A3B4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457" y="2999389"/>
            <a:ext cx="521219" cy="525356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F59F7185-AC7E-4C04-90D4-DD5EE7459E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260" y="4598953"/>
            <a:ext cx="551819" cy="556199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F5B535C8-D677-4B68-AC67-382C45E47D8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457" y="3866449"/>
            <a:ext cx="521219" cy="525356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708851DF-7E9D-4A65-A253-69DF7E2B50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182" y="5432492"/>
            <a:ext cx="493768" cy="497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0322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2201333" y="2833919"/>
            <a:ext cx="834248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Disminución de pasos: los servidores no tendrán que actualizar los estados en el sistema, el </a:t>
            </a:r>
            <a:r>
              <a: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SAC V2.0</a:t>
            </a:r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, generará automáticamente los estados del requerimiento con su respectivo comentario, para una mejor trazabilidad, seguimiento y control.</a:t>
            </a:r>
          </a:p>
          <a:p>
            <a:pPr lvl="0" algn="just"/>
            <a:endParaRPr lang="es-CO" sz="16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lvl="0" algn="just"/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El </a:t>
            </a:r>
            <a:r>
              <a: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SAC V2.0</a:t>
            </a:r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, guardará en un repositorio todos los documentos que ingresen a la entidad y que han sido escaneados y subidos al sistema, al igual, que todos los documentos de salida que se deben generar única y exclusivamente dentro del sistema (respuestas).</a:t>
            </a:r>
          </a:p>
          <a:p>
            <a:pPr lvl="0" algn="just"/>
            <a:endParaRPr lang="es-CO" sz="16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lvl="0" algn="just"/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Control personalizado de los documentos asignados por funcionarios, el </a:t>
            </a:r>
            <a:r>
              <a:rPr lang="es-CO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SAC V2.0</a:t>
            </a:r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, cuenta con un semáforo que le permitirá a los funcionarios hacer un mejor control y administración de sus requerimientos.</a:t>
            </a:r>
          </a:p>
          <a:p>
            <a:pPr algn="just"/>
            <a:endParaRPr lang="es-CO" sz="16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SAC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713E8B8-D4F6-4562-971D-3F64BE311F34}"/>
              </a:ext>
            </a:extLst>
          </p:cNvPr>
          <p:cNvSpPr txBox="1"/>
          <p:nvPr/>
        </p:nvSpPr>
        <p:spPr>
          <a:xfrm>
            <a:off x="506151" y="1504636"/>
            <a:ext cx="6175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9C28B1"/>
                </a:solidFill>
                <a:latin typeface="Arial" charset="0"/>
                <a:ea typeface="Arial" charset="0"/>
                <a:cs typeface="Arial" charset="0"/>
              </a:rPr>
              <a:t>Ventajas del SAC V2.0 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5EE5DE1-7202-4EE2-926A-08C017A3B4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457" y="2886499"/>
            <a:ext cx="521219" cy="525356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F59F7185-AC7E-4C04-90D4-DD5EE7459E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260" y="3887748"/>
            <a:ext cx="551819" cy="556199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708851DF-7E9D-4A65-A253-69DF7E2B50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182" y="4947068"/>
            <a:ext cx="493768" cy="497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3467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570555" y="3056127"/>
            <a:ext cx="6901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El Ciudadano es la persona que expone y radica en el SAC cualquier tema relacionado con el sector educativo a la Secretaría de Educación a través de los canales dispuestos para tal fin: web, telefónico, presencial (documentos físicos), correo electrónico y correo certificado.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570555" y="1995867"/>
            <a:ext cx="6552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9C28B1"/>
                </a:solidFill>
                <a:latin typeface="Arial" charset="0"/>
                <a:ea typeface="Arial" charset="0"/>
                <a:cs typeface="Arial" charset="0"/>
              </a:rPr>
              <a:t>Quién es el Ciudadano ?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2927" y="2543057"/>
            <a:ext cx="674017" cy="668256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2926" y="3202719"/>
            <a:ext cx="674017" cy="668256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2925" y="3918290"/>
            <a:ext cx="674017" cy="668256"/>
          </a:xfrm>
          <a:prstGeom prst="rect">
            <a:avLst/>
          </a:prstGeom>
        </p:spPr>
      </p:pic>
      <p:sp>
        <p:nvSpPr>
          <p:cNvPr id="28" name="CuadroTexto 27"/>
          <p:cNvSpPr txBox="1"/>
          <p:nvPr/>
        </p:nvSpPr>
        <p:spPr>
          <a:xfrm>
            <a:off x="8885095" y="2707908"/>
            <a:ext cx="16629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Claridad.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8892166" y="3335988"/>
            <a:ext cx="26600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Completitud.</a:t>
            </a:r>
          </a:p>
        </p:txBody>
      </p:sp>
      <p:sp>
        <p:nvSpPr>
          <p:cNvPr id="30" name="CuadroTexto 29"/>
          <p:cNvSpPr txBox="1"/>
          <p:nvPr/>
        </p:nvSpPr>
        <p:spPr>
          <a:xfrm>
            <a:off x="8885095" y="4098529"/>
            <a:ext cx="26600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Disponibilidad.</a:t>
            </a:r>
            <a:endParaRPr lang="es-ES_tradnl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4A16D648-7265-440E-B69F-9F8DE115309F}"/>
              </a:ext>
            </a:extLst>
          </p:cNvPr>
          <p:cNvCxnSpPr>
            <a:cxnSpLocks/>
          </p:cNvCxnSpPr>
          <p:nvPr/>
        </p:nvCxnSpPr>
        <p:spPr>
          <a:xfrm>
            <a:off x="8082927" y="2217522"/>
            <a:ext cx="3658493" cy="0"/>
          </a:xfrm>
          <a:prstGeom prst="line">
            <a:avLst/>
          </a:prstGeom>
          <a:ln>
            <a:solidFill>
              <a:srgbClr val="9C2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uadroTexto 20">
            <a:extLst>
              <a:ext uri="{FF2B5EF4-FFF2-40B4-BE49-F238E27FC236}">
                <a16:creationId xmlns:a16="http://schemas.microsoft.com/office/drawing/2014/main" id="{9434F6B3-E2C2-4384-AA34-5D64AB263FD3}"/>
              </a:ext>
            </a:extLst>
          </p:cNvPr>
          <p:cNvSpPr txBox="1"/>
          <p:nvPr/>
        </p:nvSpPr>
        <p:spPr>
          <a:xfrm>
            <a:off x="7766757" y="1761504"/>
            <a:ext cx="37854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Arial" charset="0"/>
                <a:cs typeface="Arial" charset="0"/>
              </a:rPr>
              <a:t>REQUISITOS PARA RADICAR</a:t>
            </a:r>
          </a:p>
        </p:txBody>
      </p:sp>
    </p:spTree>
    <p:extLst>
      <p:ext uri="{BB962C8B-B14F-4D97-AF65-F5344CB8AC3E}">
        <p14:creationId xmlns:p14="http://schemas.microsoft.com/office/powerpoint/2010/main" val="3961155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67354" y="1305053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9C28B1"/>
                </a:solidFill>
                <a:latin typeface="Arial" charset="0"/>
                <a:ea typeface="Arial" charset="0"/>
                <a:cs typeface="Arial" charset="0"/>
              </a:rPr>
              <a:t>FUNCIONES Y RESPONSABILIDADES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FB3029CD-2191-4457-A069-F6B6EDCC9D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685" y="2938151"/>
            <a:ext cx="562776" cy="557966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0CE9F9FC-16FD-48AC-932E-70FD9DDEF0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684" y="3562370"/>
            <a:ext cx="562777" cy="557967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947DCB2-E345-4988-8D66-FFC0B4AADE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155" y="2329684"/>
            <a:ext cx="562777" cy="557967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24E6EDAE-D77A-4508-8F03-1CAEBDD2ECB6}"/>
              </a:ext>
            </a:extLst>
          </p:cNvPr>
          <p:cNvSpPr txBox="1"/>
          <p:nvPr/>
        </p:nvSpPr>
        <p:spPr>
          <a:xfrm>
            <a:off x="3338461" y="4433230"/>
            <a:ext cx="317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3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9261923A-22D1-418B-96ED-E403E609B459}"/>
              </a:ext>
            </a:extLst>
          </p:cNvPr>
          <p:cNvSpPr txBox="1"/>
          <p:nvPr/>
        </p:nvSpPr>
        <p:spPr>
          <a:xfrm>
            <a:off x="3435946" y="3126347"/>
            <a:ext cx="40372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Revisar a diario el resumen de las </a:t>
            </a:r>
            <a:r>
              <a:rPr lang="es-ES_tradnl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PQRSD </a:t>
            </a:r>
            <a:r>
              <a:rPr lang="es-ES_tradnl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radicadas</a:t>
            </a:r>
            <a:r>
              <a:rPr lang="es-ES_tradnl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.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8AFEF47-DC01-4262-8DFD-7E6BEA850210}"/>
              </a:ext>
            </a:extLst>
          </p:cNvPr>
          <p:cNvSpPr txBox="1"/>
          <p:nvPr/>
        </p:nvSpPr>
        <p:spPr>
          <a:xfrm>
            <a:off x="3435945" y="3686540"/>
            <a:ext cx="40372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Crear requerimientos.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99AECC6E-0845-40DD-8909-9D780CCC6C29}"/>
              </a:ext>
            </a:extLst>
          </p:cNvPr>
          <p:cNvSpPr txBox="1"/>
          <p:nvPr/>
        </p:nvSpPr>
        <p:spPr>
          <a:xfrm>
            <a:off x="3451024" y="4301310"/>
            <a:ext cx="36962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Actualizar datos.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F9D80741-1FB7-4030-96D5-C81FDAF960CC}"/>
              </a:ext>
            </a:extLst>
          </p:cNvPr>
          <p:cNvSpPr txBox="1"/>
          <p:nvPr/>
        </p:nvSpPr>
        <p:spPr>
          <a:xfrm>
            <a:off x="3399234" y="4967159"/>
            <a:ext cx="29112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Crear anónimos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B8A943C8-1312-493F-A4C8-28F09DF1881E}"/>
              </a:ext>
            </a:extLst>
          </p:cNvPr>
          <p:cNvSpPr txBox="1"/>
          <p:nvPr/>
        </p:nvSpPr>
        <p:spPr>
          <a:xfrm>
            <a:off x="3415704" y="2446500"/>
            <a:ext cx="20445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Ingresar al Sistema.</a:t>
            </a:r>
          </a:p>
        </p:txBody>
      </p:sp>
      <p:pic>
        <p:nvPicPr>
          <p:cNvPr id="32" name="Imagen 31">
            <a:extLst>
              <a:ext uri="{FF2B5EF4-FFF2-40B4-BE49-F238E27FC236}">
                <a16:creationId xmlns:a16="http://schemas.microsoft.com/office/drawing/2014/main" id="{4C7E5BB2-2F26-44E3-9561-B7F6C5AB6B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683" y="4219703"/>
            <a:ext cx="562777" cy="557967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3EAF014B-788C-475F-A61B-E161057F92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932" y="4813042"/>
            <a:ext cx="590278" cy="585232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D327F124-DC2F-4743-BF84-CC2C8EF0CA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433" y="5501766"/>
            <a:ext cx="562777" cy="557967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7B37CFE1-1E67-4BDB-A3BD-D21D70410EA2}"/>
              </a:ext>
            </a:extLst>
          </p:cNvPr>
          <p:cNvSpPr txBox="1"/>
          <p:nvPr/>
        </p:nvSpPr>
        <p:spPr>
          <a:xfrm>
            <a:off x="3441621" y="5625936"/>
            <a:ext cx="40372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Cambiar clave.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B041B8F7-7494-4797-BDF8-D4B4687EFF3C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78797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447304" y="1153445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9C28B1"/>
                </a:solidFill>
                <a:latin typeface="Arial" charset="0"/>
                <a:ea typeface="Arial" charset="0"/>
                <a:cs typeface="Arial" charset="0"/>
              </a:rPr>
              <a:t>Ingresar a la página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11B57E2B-E05E-4AC7-90FF-DF003F3221F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229" y="2714924"/>
            <a:ext cx="5905500" cy="338455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Bocadillo: rectángulo con esquinas redondeadas 11">
            <a:extLst>
              <a:ext uri="{FF2B5EF4-FFF2-40B4-BE49-F238E27FC236}">
                <a16:creationId xmlns:a16="http://schemas.microsoft.com/office/drawing/2014/main" id="{6B2333E0-8F21-4038-BAC0-B7F77D3BB21B}"/>
              </a:ext>
            </a:extLst>
          </p:cNvPr>
          <p:cNvSpPr/>
          <p:nvPr/>
        </p:nvSpPr>
        <p:spPr>
          <a:xfrm>
            <a:off x="8426342" y="3905700"/>
            <a:ext cx="2143125" cy="1152525"/>
          </a:xfrm>
          <a:prstGeom prst="wedgeRoundRectCallout">
            <a:avLst>
              <a:gd name="adj1" fmla="val -133469"/>
              <a:gd name="adj2" fmla="val -6495"/>
              <a:gd name="adj3" fmla="val 16667"/>
            </a:avLst>
          </a:prstGeom>
          <a:blipFill>
            <a:blip r:embed="rId3"/>
            <a:tile tx="0" ty="0" sx="100000" sy="100000" flip="none" algn="tl"/>
          </a:blipFill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s-ES" sz="1200" b="1">
                <a:solidFill>
                  <a:srgbClr val="0F243E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INGRESE A LA PAGINA DEL SISTEMA DE ATENCIÓN AL CIUDADANO</a:t>
            </a:r>
            <a:endParaRPr lang="es-CO" sz="110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076743D-2486-4EB0-8CA5-210AB281A3F2}"/>
              </a:ext>
            </a:extLst>
          </p:cNvPr>
          <p:cNvSpPr txBox="1"/>
          <p:nvPr/>
        </p:nvSpPr>
        <p:spPr>
          <a:xfrm>
            <a:off x="447304" y="2057295"/>
            <a:ext cx="42398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Arial" charset="0"/>
                <a:cs typeface="Arial" charset="0"/>
              </a:rPr>
              <a:t>www.sedboyaca.gov.co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7E389D2-F6F0-42E6-A386-33DE89C0548C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92514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447304" y="1153445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9C28B1"/>
                </a:solidFill>
                <a:latin typeface="Arial" charset="0"/>
                <a:ea typeface="Arial" charset="0"/>
                <a:cs typeface="Arial" charset="0"/>
              </a:rPr>
              <a:t>Ingresar al sistema</a:t>
            </a:r>
          </a:p>
        </p:txBody>
      </p:sp>
      <p:grpSp>
        <p:nvGrpSpPr>
          <p:cNvPr id="18" name="Grupo 17">
            <a:extLst>
              <a:ext uri="{FF2B5EF4-FFF2-40B4-BE49-F238E27FC236}">
                <a16:creationId xmlns:a16="http://schemas.microsoft.com/office/drawing/2014/main" id="{611ABB0C-69AA-4B3C-AD2B-72806D0B17AE}"/>
              </a:ext>
            </a:extLst>
          </p:cNvPr>
          <p:cNvGrpSpPr/>
          <p:nvPr/>
        </p:nvGrpSpPr>
        <p:grpSpPr>
          <a:xfrm>
            <a:off x="2923822" y="2408779"/>
            <a:ext cx="7428089" cy="3043754"/>
            <a:chOff x="0" y="0"/>
            <a:chExt cx="5994599" cy="3139440"/>
          </a:xfrm>
        </p:grpSpPr>
        <p:pic>
          <p:nvPicPr>
            <p:cNvPr id="19" name="Imagen 18">
              <a:extLst>
                <a:ext uri="{FF2B5EF4-FFF2-40B4-BE49-F238E27FC236}">
                  <a16:creationId xmlns:a16="http://schemas.microsoft.com/office/drawing/2014/main" id="{635557F3-8984-4CF9-912B-D36E22B744E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23105" cy="3139440"/>
            </a:xfrm>
            <a:prstGeom prst="rect">
              <a:avLst/>
            </a:prstGeom>
          </p:spPr>
        </p:pic>
        <p:sp>
          <p:nvSpPr>
            <p:cNvPr id="20" name="Bocadillo: rectángulo con esquinas redondeadas 19">
              <a:extLst>
                <a:ext uri="{FF2B5EF4-FFF2-40B4-BE49-F238E27FC236}">
                  <a16:creationId xmlns:a16="http://schemas.microsoft.com/office/drawing/2014/main" id="{003501A8-2C64-4582-B552-64F51ACDC94D}"/>
                </a:ext>
              </a:extLst>
            </p:cNvPr>
            <p:cNvSpPr/>
            <p:nvPr/>
          </p:nvSpPr>
          <p:spPr>
            <a:xfrm>
              <a:off x="4373139" y="917140"/>
              <a:ext cx="1313286" cy="493844"/>
            </a:xfrm>
            <a:prstGeom prst="wedgeRoundRectCallout">
              <a:avLst>
                <a:gd name="adj1" fmla="val -99181"/>
                <a:gd name="adj2" fmla="val -22437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s-ES" sz="800" b="1"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DIGITE NOMBRE DE USUARIO.</a:t>
              </a:r>
              <a:endParaRPr lang="es-CO" sz="110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  <p:sp>
          <p:nvSpPr>
            <p:cNvPr id="21" name="Bocadillo: rectángulo con esquinas redondeadas 20">
              <a:extLst>
                <a:ext uri="{FF2B5EF4-FFF2-40B4-BE49-F238E27FC236}">
                  <a16:creationId xmlns:a16="http://schemas.microsoft.com/office/drawing/2014/main" id="{AAC2E29E-5120-46F3-907B-9AA86CFCE384}"/>
                </a:ext>
              </a:extLst>
            </p:cNvPr>
            <p:cNvSpPr/>
            <p:nvPr/>
          </p:nvSpPr>
          <p:spPr>
            <a:xfrm>
              <a:off x="4078659" y="1811547"/>
              <a:ext cx="1915940" cy="446269"/>
            </a:xfrm>
            <a:prstGeom prst="wedgeRoundRectCallout">
              <a:avLst>
                <a:gd name="adj1" fmla="val -71543"/>
                <a:gd name="adj2" fmla="val -109334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s-ES" sz="800" b="1"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DIGITE CONTRASEÑA DE USUARIO</a:t>
              </a:r>
              <a:r>
                <a:rPr lang="es-ES" sz="900" b="1"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.</a:t>
              </a:r>
              <a:endParaRPr lang="es-CO" sz="110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  <p:sp>
          <p:nvSpPr>
            <p:cNvPr id="22" name="Bocadillo: rectángulo con esquinas redondeadas 21">
              <a:extLst>
                <a:ext uri="{FF2B5EF4-FFF2-40B4-BE49-F238E27FC236}">
                  <a16:creationId xmlns:a16="http://schemas.microsoft.com/office/drawing/2014/main" id="{FC54B101-50D9-460D-9239-78C4FFF1BA38}"/>
                </a:ext>
              </a:extLst>
            </p:cNvPr>
            <p:cNvSpPr/>
            <p:nvPr/>
          </p:nvSpPr>
          <p:spPr>
            <a:xfrm>
              <a:off x="448573" y="2122098"/>
              <a:ext cx="1694050" cy="430823"/>
            </a:xfrm>
            <a:prstGeom prst="wedgeRoundRectCallout">
              <a:avLst>
                <a:gd name="adj1" fmla="val 96380"/>
                <a:gd name="adj2" fmla="val -75510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s-ES" sz="900" b="1"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INGRESA.</a:t>
              </a:r>
              <a:endParaRPr lang="es-CO" sz="110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</p:grpSp>
      <p:sp>
        <p:nvSpPr>
          <p:cNvPr id="11" name="CuadroTexto 10">
            <a:extLst>
              <a:ext uri="{FF2B5EF4-FFF2-40B4-BE49-F238E27FC236}">
                <a16:creationId xmlns:a16="http://schemas.microsoft.com/office/drawing/2014/main" id="{893A5A9E-52E5-4E24-83FC-5E1045646074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3388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447304" y="1153445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9C28B1"/>
                </a:solidFill>
                <a:latin typeface="Arial" charset="0"/>
                <a:ea typeface="Arial" charset="0"/>
                <a:cs typeface="Arial" charset="0"/>
              </a:rPr>
              <a:t>Recordar contraseña</a:t>
            </a:r>
          </a:p>
        </p:txBody>
      </p:sp>
      <p:grpSp>
        <p:nvGrpSpPr>
          <p:cNvPr id="10" name="Grupo 9">
            <a:extLst>
              <a:ext uri="{FF2B5EF4-FFF2-40B4-BE49-F238E27FC236}">
                <a16:creationId xmlns:a16="http://schemas.microsoft.com/office/drawing/2014/main" id="{920B21C3-EA7E-4C05-963B-210709E23FF4}"/>
              </a:ext>
            </a:extLst>
          </p:cNvPr>
          <p:cNvGrpSpPr/>
          <p:nvPr/>
        </p:nvGrpSpPr>
        <p:grpSpPr>
          <a:xfrm>
            <a:off x="1196616" y="2427111"/>
            <a:ext cx="5858933" cy="3277444"/>
            <a:chOff x="0" y="0"/>
            <a:chExt cx="5200650" cy="3157855"/>
          </a:xfrm>
        </p:grpSpPr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7965F4DE-6D40-4A19-95A5-6A7285C63C6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5200650" cy="3157855"/>
            </a:xfrm>
            <a:prstGeom prst="rect">
              <a:avLst/>
            </a:prstGeom>
          </p:spPr>
        </p:pic>
        <p:sp>
          <p:nvSpPr>
            <p:cNvPr id="12" name="Bocadillo: rectángulo con esquinas redondeadas 11">
              <a:extLst>
                <a:ext uri="{FF2B5EF4-FFF2-40B4-BE49-F238E27FC236}">
                  <a16:creationId xmlns:a16="http://schemas.microsoft.com/office/drawing/2014/main" id="{541E9E89-571D-4ACB-8BC3-C2B2997F9AB8}"/>
                </a:ext>
              </a:extLst>
            </p:cNvPr>
            <p:cNvSpPr/>
            <p:nvPr/>
          </p:nvSpPr>
          <p:spPr>
            <a:xfrm>
              <a:off x="493964" y="2181226"/>
              <a:ext cx="1876425" cy="498504"/>
            </a:xfrm>
            <a:prstGeom prst="wedgeRoundRectCallout">
              <a:avLst>
                <a:gd name="adj1" fmla="val 97395"/>
                <a:gd name="adj2" fmla="val -23337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s-ES" sz="800" b="1"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RECORDAR CONTRASEÑA</a:t>
              </a:r>
              <a:endParaRPr lang="es-CO" sz="110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</p:grp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7495823" y="3232358"/>
            <a:ext cx="377048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Si el Ciudadano ya se ha registrado y olvidó su contraseña, puede dar un clic en el botón “</a:t>
            </a:r>
            <a:r>
              <a:rPr lang="es-CO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Recordar Contraseña</a:t>
            </a:r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” y el sistema enviará una nueva clave al correo electrónico registrado en el SAC.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A292DAD9-D602-4D2B-A71B-E56554EA6F8C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49090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447304" y="1153445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9C28B1"/>
                </a:solidFill>
                <a:latin typeface="Arial" charset="0"/>
                <a:ea typeface="Arial" charset="0"/>
                <a:cs typeface="Arial" charset="0"/>
              </a:rPr>
              <a:t>Requerimiento Anónimo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7473244" y="3429000"/>
            <a:ext cx="3635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Si el Ciudadano ya se ha registrado pero desea realizar una radicación anónima, debe ir a la opción en mención.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A292DAD9-D602-4D2B-A71B-E56554EA6F8C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16" name="Grupo 15">
            <a:extLst>
              <a:ext uri="{FF2B5EF4-FFF2-40B4-BE49-F238E27FC236}">
                <a16:creationId xmlns:a16="http://schemas.microsoft.com/office/drawing/2014/main" id="{873E917C-6F51-4771-8E72-F0D9E1D804C4}"/>
              </a:ext>
            </a:extLst>
          </p:cNvPr>
          <p:cNvGrpSpPr/>
          <p:nvPr/>
        </p:nvGrpSpPr>
        <p:grpSpPr>
          <a:xfrm>
            <a:off x="1917630" y="2584461"/>
            <a:ext cx="4812030" cy="2898140"/>
            <a:chOff x="0" y="0"/>
            <a:chExt cx="5200650" cy="3157855"/>
          </a:xfrm>
        </p:grpSpPr>
        <p:pic>
          <p:nvPicPr>
            <p:cNvPr id="17" name="Imagen 16">
              <a:extLst>
                <a:ext uri="{FF2B5EF4-FFF2-40B4-BE49-F238E27FC236}">
                  <a16:creationId xmlns:a16="http://schemas.microsoft.com/office/drawing/2014/main" id="{EDF56A55-E08E-4776-92C5-EAEB61CF857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5200650" cy="3157855"/>
            </a:xfrm>
            <a:prstGeom prst="rect">
              <a:avLst/>
            </a:prstGeom>
          </p:spPr>
        </p:pic>
        <p:sp>
          <p:nvSpPr>
            <p:cNvPr id="18" name="Bocadillo: rectángulo con esquinas redondeadas 17">
              <a:extLst>
                <a:ext uri="{FF2B5EF4-FFF2-40B4-BE49-F238E27FC236}">
                  <a16:creationId xmlns:a16="http://schemas.microsoft.com/office/drawing/2014/main" id="{0B1B054A-4281-486A-B2B2-8F320F3570A3}"/>
                </a:ext>
              </a:extLst>
            </p:cNvPr>
            <p:cNvSpPr/>
            <p:nvPr/>
          </p:nvSpPr>
          <p:spPr>
            <a:xfrm>
              <a:off x="590550" y="2047875"/>
              <a:ext cx="1876425" cy="438150"/>
            </a:xfrm>
            <a:prstGeom prst="wedgeRoundRectCallout">
              <a:avLst>
                <a:gd name="adj1" fmla="val 94857"/>
                <a:gd name="adj2" fmla="val 63620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s-ES" sz="900" b="1"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ANÓNIMO</a:t>
              </a:r>
              <a:endParaRPr lang="es-CO" sz="110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413797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447304" y="1153445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9C28B1"/>
                </a:solidFill>
                <a:latin typeface="Arial" charset="0"/>
                <a:ea typeface="Arial" charset="0"/>
                <a:cs typeface="Arial" charset="0"/>
              </a:rPr>
              <a:t>Requerimiento Anónimo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7326489" y="3711222"/>
            <a:ext cx="359374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Si el ciudadano desea revisar sus requerimientos creados, puede dar un clic en el botón “</a:t>
            </a:r>
            <a:r>
              <a:rPr lang="es-CO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Consultar Requerimientos</a:t>
            </a:r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”. 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A292DAD9-D602-4D2B-A71B-E56554EA6F8C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8" name="Grupo 7">
            <a:extLst>
              <a:ext uri="{FF2B5EF4-FFF2-40B4-BE49-F238E27FC236}">
                <a16:creationId xmlns:a16="http://schemas.microsoft.com/office/drawing/2014/main" id="{7508F83A-5546-4DDA-98AA-2D9CB50C902B}"/>
              </a:ext>
            </a:extLst>
          </p:cNvPr>
          <p:cNvGrpSpPr/>
          <p:nvPr/>
        </p:nvGrpSpPr>
        <p:grpSpPr>
          <a:xfrm>
            <a:off x="1271764" y="2677794"/>
            <a:ext cx="5200650" cy="3157855"/>
            <a:chOff x="0" y="0"/>
            <a:chExt cx="5200650" cy="3157855"/>
          </a:xfrm>
        </p:grpSpPr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793D7EEF-24F5-4218-8830-048428A16B8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5200650" cy="3157855"/>
            </a:xfrm>
            <a:prstGeom prst="rect">
              <a:avLst/>
            </a:prstGeom>
          </p:spPr>
        </p:pic>
        <p:sp>
          <p:nvSpPr>
            <p:cNvPr id="10" name="Bocadillo: rectángulo con esquinas redondeadas 9">
              <a:extLst>
                <a:ext uri="{FF2B5EF4-FFF2-40B4-BE49-F238E27FC236}">
                  <a16:creationId xmlns:a16="http://schemas.microsoft.com/office/drawing/2014/main" id="{C7715A72-3E78-402F-A94B-AAE5B632C0B0}"/>
                </a:ext>
              </a:extLst>
            </p:cNvPr>
            <p:cNvSpPr/>
            <p:nvPr/>
          </p:nvSpPr>
          <p:spPr>
            <a:xfrm>
              <a:off x="638175" y="2171700"/>
              <a:ext cx="1876425" cy="438150"/>
            </a:xfrm>
            <a:prstGeom prst="wedgeRoundRectCallout">
              <a:avLst>
                <a:gd name="adj1" fmla="val 94857"/>
                <a:gd name="adj2" fmla="val 63620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s-ES" sz="900" b="1"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CONSULTAR REQUERIMIENTOS</a:t>
              </a:r>
              <a:endParaRPr lang="es-CO" sz="110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11874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447304" y="1153445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9C28B1"/>
                </a:solidFill>
                <a:latin typeface="Arial" charset="0"/>
                <a:ea typeface="Arial" charset="0"/>
                <a:cs typeface="Arial" charset="0"/>
              </a:rPr>
              <a:t>Tipos de radicaciones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534732" y="1983619"/>
            <a:ext cx="951237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Cada Secretaría tendrá un radicado diferenciador, que estará conformado por las tres primeras letras del nombre de la secretaría, seguido del tipo de documento y  consecutivo, así:</a:t>
            </a:r>
          </a:p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 </a:t>
            </a:r>
          </a:p>
          <a:p>
            <a:pPr lvl="0" algn="just"/>
            <a:endParaRPr lang="es-CO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algn="just"/>
            <a:endParaRPr lang="es-CO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algn="just"/>
            <a:endParaRPr lang="es-CO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257F410-8FC5-4141-BE76-755B26CE6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71004" y="5306013"/>
            <a:ext cx="2365783" cy="973794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A16B54F5-B172-4152-ABA2-D9EEBED20A6F}"/>
              </a:ext>
            </a:extLst>
          </p:cNvPr>
          <p:cNvSpPr txBox="1"/>
          <p:nvPr/>
        </p:nvSpPr>
        <p:spPr>
          <a:xfrm>
            <a:off x="3136787" y="3124581"/>
            <a:ext cx="7354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3600" dirty="0"/>
              <a:t>ARA2018</a:t>
            </a:r>
            <a:r>
              <a:rPr lang="es-CO" sz="3600" dirty="0">
                <a:solidFill>
                  <a:srgbClr val="FF0000"/>
                </a:solidFill>
              </a:rPr>
              <a:t>ER</a:t>
            </a:r>
            <a:r>
              <a:rPr lang="es-CO" sz="3600" dirty="0"/>
              <a:t>00001 Externo Recibidos.</a:t>
            </a: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C0237825-2404-4E81-B61D-F78FAF0B40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71004" y="2961171"/>
            <a:ext cx="2365783" cy="973794"/>
          </a:xfrm>
          <a:prstGeom prst="rect">
            <a:avLst/>
          </a:prstGeom>
        </p:spPr>
      </p:pic>
      <p:sp>
        <p:nvSpPr>
          <p:cNvPr id="23" name="CuadroTexto 22">
            <a:extLst>
              <a:ext uri="{FF2B5EF4-FFF2-40B4-BE49-F238E27FC236}">
                <a16:creationId xmlns:a16="http://schemas.microsoft.com/office/drawing/2014/main" id="{E0D93708-FFE5-43B1-B69E-F237BF110141}"/>
              </a:ext>
            </a:extLst>
          </p:cNvPr>
          <p:cNvSpPr txBox="1"/>
          <p:nvPr/>
        </p:nvSpPr>
        <p:spPr>
          <a:xfrm>
            <a:off x="1527328" y="2979694"/>
            <a:ext cx="15506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6000" b="1" dirty="0">
                <a:solidFill>
                  <a:schemeClr val="bg1">
                    <a:alpha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ER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1BF7772E-FED5-4817-BB57-999EE79C5CC9}"/>
              </a:ext>
            </a:extLst>
          </p:cNvPr>
          <p:cNvSpPr txBox="1"/>
          <p:nvPr/>
        </p:nvSpPr>
        <p:spPr>
          <a:xfrm>
            <a:off x="3164723" y="4358067"/>
            <a:ext cx="7354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3600" dirty="0"/>
              <a:t>ARA2018</a:t>
            </a:r>
            <a:r>
              <a:rPr lang="es-CO" sz="3600" dirty="0">
                <a:solidFill>
                  <a:srgbClr val="FF0000"/>
                </a:solidFill>
              </a:rPr>
              <a:t>EE</a:t>
            </a:r>
            <a:r>
              <a:rPr lang="es-CO" sz="3600" dirty="0"/>
              <a:t>00001 Externo Enviado.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32A5EBD6-A79B-464E-AAA8-B2476396899F}"/>
              </a:ext>
            </a:extLst>
          </p:cNvPr>
          <p:cNvSpPr txBox="1"/>
          <p:nvPr/>
        </p:nvSpPr>
        <p:spPr>
          <a:xfrm>
            <a:off x="3164723" y="5590145"/>
            <a:ext cx="7354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3600" dirty="0"/>
              <a:t>ARA2018</a:t>
            </a:r>
            <a:r>
              <a:rPr lang="es-CO" sz="3600" dirty="0">
                <a:solidFill>
                  <a:srgbClr val="FF0000"/>
                </a:solidFill>
              </a:rPr>
              <a:t>IE</a:t>
            </a:r>
            <a:r>
              <a:rPr lang="es-CO" sz="3600" dirty="0"/>
              <a:t>00001 Interno Enviado.</a:t>
            </a: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C9A497C6-E347-48EC-921A-4F3936C699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98940" y="4145852"/>
            <a:ext cx="2365783" cy="973794"/>
          </a:xfrm>
          <a:prstGeom prst="rect">
            <a:avLst/>
          </a:prstGeom>
        </p:spPr>
      </p:pic>
      <p:sp>
        <p:nvSpPr>
          <p:cNvPr id="27" name="CuadroTexto 26">
            <a:extLst>
              <a:ext uri="{FF2B5EF4-FFF2-40B4-BE49-F238E27FC236}">
                <a16:creationId xmlns:a16="http://schemas.microsoft.com/office/drawing/2014/main" id="{D7DFF8A3-E995-4FB0-AC9D-4F62203A7B35}"/>
              </a:ext>
            </a:extLst>
          </p:cNvPr>
          <p:cNvSpPr txBox="1"/>
          <p:nvPr/>
        </p:nvSpPr>
        <p:spPr>
          <a:xfrm>
            <a:off x="1683708" y="4146110"/>
            <a:ext cx="12379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6000" b="1" dirty="0">
                <a:solidFill>
                  <a:schemeClr val="bg1">
                    <a:alpha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EE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4CCE466C-3401-49CA-ADD3-D7D094DCD40F}"/>
              </a:ext>
            </a:extLst>
          </p:cNvPr>
          <p:cNvSpPr txBox="1"/>
          <p:nvPr/>
        </p:nvSpPr>
        <p:spPr>
          <a:xfrm>
            <a:off x="1683708" y="5322905"/>
            <a:ext cx="12379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6000" b="1" dirty="0">
                <a:solidFill>
                  <a:schemeClr val="bg1">
                    <a:alpha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IE</a:t>
            </a:r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3648EA37-279B-4256-829D-F8D8288F64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089" y="3292062"/>
            <a:ext cx="570858" cy="405392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7E972182-5546-4E27-B50E-88EAC8BADA7B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497" y="5666461"/>
            <a:ext cx="491719" cy="349192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FEB9B294-F2F6-4198-939F-8D507BB25534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927" y="4489210"/>
            <a:ext cx="540795" cy="384043"/>
          </a:xfrm>
          <a:prstGeom prst="rect">
            <a:avLst/>
          </a:prstGeo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DFE9DC32-EDAB-4692-9913-1D45A2DD727D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6536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545525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Estados de los requerimientos.</a:t>
            </a: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89ECAF84-7D67-4CCE-8EF0-1D3ACD745BB1}"/>
              </a:ext>
            </a:extLst>
          </p:cNvPr>
          <p:cNvGrpSpPr/>
          <p:nvPr/>
        </p:nvGrpSpPr>
        <p:grpSpPr>
          <a:xfrm>
            <a:off x="2074987" y="2958470"/>
            <a:ext cx="6519231" cy="3044556"/>
            <a:chOff x="0" y="0"/>
            <a:chExt cx="5876925" cy="2419350"/>
          </a:xfrm>
        </p:grpSpPr>
        <p:grpSp>
          <p:nvGrpSpPr>
            <p:cNvPr id="10" name="Grupo 9">
              <a:extLst>
                <a:ext uri="{FF2B5EF4-FFF2-40B4-BE49-F238E27FC236}">
                  <a16:creationId xmlns:a16="http://schemas.microsoft.com/office/drawing/2014/main" id="{99023E1E-F72E-4E81-912C-D8EC435E2453}"/>
                </a:ext>
              </a:extLst>
            </p:cNvPr>
            <p:cNvGrpSpPr/>
            <p:nvPr/>
          </p:nvGrpSpPr>
          <p:grpSpPr>
            <a:xfrm>
              <a:off x="9525" y="0"/>
              <a:ext cx="5829298" cy="809625"/>
              <a:chOff x="0" y="0"/>
              <a:chExt cx="5829298" cy="809625"/>
            </a:xfrm>
          </p:grpSpPr>
          <p:pic>
            <p:nvPicPr>
              <p:cNvPr id="16" name="Imagen 15">
                <a:extLst>
                  <a:ext uri="{FF2B5EF4-FFF2-40B4-BE49-F238E27FC236}">
                    <a16:creationId xmlns:a16="http://schemas.microsoft.com/office/drawing/2014/main" id="{E9201DC1-E2B9-4A4F-A788-1F3663F708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419225" cy="80962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7" name="Bocadillo: rectángulo con esquinas redondeadas 16">
                <a:extLst>
                  <a:ext uri="{FF2B5EF4-FFF2-40B4-BE49-F238E27FC236}">
                    <a16:creationId xmlns:a16="http://schemas.microsoft.com/office/drawing/2014/main" id="{8DF1AB31-9FB0-4C33-808E-78ED51DBB13C}"/>
                  </a:ext>
                </a:extLst>
              </p:cNvPr>
              <p:cNvSpPr/>
              <p:nvPr/>
            </p:nvSpPr>
            <p:spPr>
              <a:xfrm>
                <a:off x="1751161" y="155276"/>
                <a:ext cx="4078137" cy="409575"/>
              </a:xfrm>
              <a:prstGeom prst="wedgeRoundRectCallout">
                <a:avLst>
                  <a:gd name="adj1" fmla="val -59315"/>
                  <a:gd name="adj2" fmla="val -5322"/>
                  <a:gd name="adj3" fmla="val 16667"/>
                </a:avLst>
              </a:prstGeom>
              <a:ln w="9525">
                <a:solidFill>
                  <a:srgbClr val="C0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lnSpc>
                    <a:spcPts val="1115"/>
                  </a:lnSpc>
                  <a:spcAft>
                    <a:spcPts val="0"/>
                  </a:spcAft>
                </a:pPr>
                <a:r>
                  <a:rPr lang="es-ES" sz="1100" dirty="0">
                    <a:solidFill>
                      <a:srgbClr val="000000"/>
                    </a:solidFill>
                    <a:effectLst/>
                    <a:latin typeface="Arial" panose="020B0604020202020204" pitchFamily="34" charset="0"/>
                    <a:ea typeface="Tahoma" panose="020B0604030504040204" pitchFamily="34" charset="0"/>
                    <a:cs typeface="Arial" panose="020B0604020202020204" pitchFamily="34" charset="0"/>
                  </a:rPr>
                  <a:t>Muestra el listado de los requerimientos asignados al funcionario, los cuales no se les ha dado respuesta y a la fecha ha vencido.</a:t>
                </a:r>
                <a:endParaRPr lang="es-CO" sz="1400" dirty="0">
                  <a:effectLst/>
                  <a:latin typeface="Arial" panose="020B0604020202020204" pitchFamily="34" charset="0"/>
                  <a:ea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</p:grpSp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EE413EF1-E45E-44CD-BCE4-BC0F63F4DE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25" y="809625"/>
              <a:ext cx="1447800" cy="8191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" name="Bocadillo: rectángulo con esquinas redondeadas 11">
              <a:extLst>
                <a:ext uri="{FF2B5EF4-FFF2-40B4-BE49-F238E27FC236}">
                  <a16:creationId xmlns:a16="http://schemas.microsoft.com/office/drawing/2014/main" id="{1272D0C0-A827-4372-9E11-9B6ABD837BE7}"/>
                </a:ext>
              </a:extLst>
            </p:cNvPr>
            <p:cNvSpPr/>
            <p:nvPr/>
          </p:nvSpPr>
          <p:spPr>
            <a:xfrm>
              <a:off x="1800225" y="809625"/>
              <a:ext cx="4038600" cy="714375"/>
            </a:xfrm>
            <a:prstGeom prst="wedgeRoundRectCallout">
              <a:avLst>
                <a:gd name="adj1" fmla="val -59315"/>
                <a:gd name="adj2" fmla="val -5322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ts val="1115"/>
                </a:lnSpc>
                <a:spcAft>
                  <a:spcPts val="0"/>
                </a:spcAft>
              </a:pPr>
              <a:r>
                <a:rPr lang="es-ES" sz="11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Tahoma" panose="020B0604030504040204" pitchFamily="34" charset="0"/>
                  <a:cs typeface="Arial" panose="020B0604020202020204" pitchFamily="34" charset="0"/>
                </a:rPr>
                <a:t>Muestra el listado de requerimientos asignados al funcionario, que se encuentran pendientes por dar responder y que aún no se han vencidos, pero que dentro del mes en curso vencerán. </a:t>
              </a:r>
              <a:endParaRPr lang="es-CO" sz="1100" dirty="0"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7431D14A-20D3-46B5-8450-2F37E93634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571625"/>
              <a:ext cx="1476375" cy="8477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" name="Bocadillo: rectángulo con esquinas redondeadas 14">
              <a:extLst>
                <a:ext uri="{FF2B5EF4-FFF2-40B4-BE49-F238E27FC236}">
                  <a16:creationId xmlns:a16="http://schemas.microsoft.com/office/drawing/2014/main" id="{61F04FD3-E7BF-4D7E-96DC-591EC37057D6}"/>
                </a:ext>
              </a:extLst>
            </p:cNvPr>
            <p:cNvSpPr/>
            <p:nvPr/>
          </p:nvSpPr>
          <p:spPr>
            <a:xfrm>
              <a:off x="1838325" y="1647825"/>
              <a:ext cx="4038600" cy="714375"/>
            </a:xfrm>
            <a:prstGeom prst="wedgeRoundRectCallout">
              <a:avLst>
                <a:gd name="adj1" fmla="val -59551"/>
                <a:gd name="adj2" fmla="val -11989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ts val="1115"/>
                </a:lnSpc>
                <a:spcAft>
                  <a:spcPts val="0"/>
                </a:spcAft>
              </a:pPr>
              <a:r>
                <a:rPr lang="es-ES" sz="11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Tahoma" panose="020B0604030504040204" pitchFamily="34" charset="0"/>
                  <a:cs typeface="Arial" panose="020B0604020202020204" pitchFamily="34" charset="0"/>
                </a:rPr>
                <a:t>Muestra el listado de requerimientos que se encuentran próximos a vencer con un plazo no mayor a 5 días el mes en curso, donde el funcionario tendrá que responder. </a:t>
              </a:r>
              <a:endParaRPr lang="es-CO" sz="1400" dirty="0"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4" name="CuadroTexto 13">
            <a:extLst>
              <a:ext uri="{FF2B5EF4-FFF2-40B4-BE49-F238E27FC236}">
                <a16:creationId xmlns:a16="http://schemas.microsoft.com/office/drawing/2014/main" id="{9D70381D-6EA6-4600-93F6-0F09029CEB87}"/>
              </a:ext>
            </a:extLst>
          </p:cNvPr>
          <p:cNvSpPr txBox="1"/>
          <p:nvPr/>
        </p:nvSpPr>
        <p:spPr>
          <a:xfrm>
            <a:off x="1967924" y="1963595"/>
            <a:ext cx="4771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latin typeface="Arial" charset="0"/>
                <a:cs typeface="Arial" charset="0"/>
              </a:rPr>
              <a:t>Barra de estados.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AE0082D5-772B-46C8-954D-C99B7A6C1ECB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3460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upo 17">
            <a:extLst>
              <a:ext uri="{FF2B5EF4-FFF2-40B4-BE49-F238E27FC236}">
                <a16:creationId xmlns:a16="http://schemas.microsoft.com/office/drawing/2014/main" id="{2F23CD6F-B313-4C8C-8FAB-9267C718EF29}"/>
              </a:ext>
            </a:extLst>
          </p:cNvPr>
          <p:cNvGrpSpPr/>
          <p:nvPr/>
        </p:nvGrpSpPr>
        <p:grpSpPr>
          <a:xfrm>
            <a:off x="1990936" y="2106891"/>
            <a:ext cx="6664753" cy="3380201"/>
            <a:chOff x="0" y="0"/>
            <a:chExt cx="5895975" cy="3438525"/>
          </a:xfrm>
        </p:grpSpPr>
        <p:grpSp>
          <p:nvGrpSpPr>
            <p:cNvPr id="19" name="Grupo 18">
              <a:extLst>
                <a:ext uri="{FF2B5EF4-FFF2-40B4-BE49-F238E27FC236}">
                  <a16:creationId xmlns:a16="http://schemas.microsoft.com/office/drawing/2014/main" id="{B4667A7B-335C-4B6A-9B45-6B954DA53884}"/>
                </a:ext>
              </a:extLst>
            </p:cNvPr>
            <p:cNvGrpSpPr/>
            <p:nvPr/>
          </p:nvGrpSpPr>
          <p:grpSpPr>
            <a:xfrm>
              <a:off x="0" y="0"/>
              <a:ext cx="5876925" cy="2009775"/>
              <a:chOff x="0" y="0"/>
              <a:chExt cx="5876925" cy="2009775"/>
            </a:xfrm>
          </p:grpSpPr>
          <p:pic>
            <p:nvPicPr>
              <p:cNvPr id="25" name="Imagen 24">
                <a:extLst>
                  <a:ext uri="{FF2B5EF4-FFF2-40B4-BE49-F238E27FC236}">
                    <a16:creationId xmlns:a16="http://schemas.microsoft.com/office/drawing/2014/main" id="{534ABFBD-B0A6-46B5-9DAE-9266BC2EE0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438275" cy="94297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6" name="Bocadillo: rectángulo con esquinas redondeadas 25">
                <a:extLst>
                  <a:ext uri="{FF2B5EF4-FFF2-40B4-BE49-F238E27FC236}">
                    <a16:creationId xmlns:a16="http://schemas.microsoft.com/office/drawing/2014/main" id="{7D1A2D3E-711A-4F30-9A15-9D8C882D0D88}"/>
                  </a:ext>
                </a:extLst>
              </p:cNvPr>
              <p:cNvSpPr/>
              <p:nvPr/>
            </p:nvSpPr>
            <p:spPr>
              <a:xfrm>
                <a:off x="1838325" y="161925"/>
                <a:ext cx="4038600" cy="714375"/>
              </a:xfrm>
              <a:prstGeom prst="wedgeRoundRectCallout">
                <a:avLst>
                  <a:gd name="adj1" fmla="val -59787"/>
                  <a:gd name="adj2" fmla="val -17322"/>
                  <a:gd name="adj3" fmla="val 16667"/>
                </a:avLst>
              </a:prstGeom>
              <a:ln w="9525">
                <a:solidFill>
                  <a:srgbClr val="C0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just">
                  <a:lnSpc>
                    <a:spcPts val="1115"/>
                  </a:lnSpc>
                  <a:spcAft>
                    <a:spcPts val="0"/>
                  </a:spcAft>
                </a:pPr>
                <a:r>
                  <a:rPr lang="es-ES" sz="1100" dirty="0">
                    <a:solidFill>
                      <a:srgbClr val="000000"/>
                    </a:solidFill>
                    <a:effectLst/>
                    <a:latin typeface="Arial" panose="020B0604020202020204" pitchFamily="34" charset="0"/>
                    <a:ea typeface="Tahoma" panose="020B0604030504040204" pitchFamily="34" charset="0"/>
                    <a:cs typeface="Arial" panose="020B0604020202020204" pitchFamily="34" charset="0"/>
                  </a:rPr>
                  <a:t>Muestra el listado de requerimientos que se finalizaron en el mes en curso por el funcionario y la fecha de finalización es menor o igual a la fecha de vencimiento el PQRSD.</a:t>
                </a:r>
                <a:endParaRPr lang="es-CO" sz="1400" dirty="0">
                  <a:effectLst/>
                  <a:latin typeface="Arial" panose="020B0604020202020204" pitchFamily="34" charset="0"/>
                  <a:ea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27" name="Imagen 26">
                <a:extLst>
                  <a:ext uri="{FF2B5EF4-FFF2-40B4-BE49-F238E27FC236}">
                    <a16:creationId xmlns:a16="http://schemas.microsoft.com/office/drawing/2014/main" id="{297B36E3-C83B-4D74-9A0A-9D638F586D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050" y="933450"/>
                <a:ext cx="1419225" cy="107632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8" name="Bocadillo: rectángulo con esquinas redondeadas 27">
                <a:extLst>
                  <a:ext uri="{FF2B5EF4-FFF2-40B4-BE49-F238E27FC236}">
                    <a16:creationId xmlns:a16="http://schemas.microsoft.com/office/drawing/2014/main" id="{EDB7463B-902B-4D99-B325-BD43B740F236}"/>
                  </a:ext>
                </a:extLst>
              </p:cNvPr>
              <p:cNvSpPr/>
              <p:nvPr/>
            </p:nvSpPr>
            <p:spPr>
              <a:xfrm>
                <a:off x="1838325" y="1114425"/>
                <a:ext cx="4038600" cy="600075"/>
              </a:xfrm>
              <a:prstGeom prst="wedgeRoundRectCallout">
                <a:avLst>
                  <a:gd name="adj1" fmla="val -59315"/>
                  <a:gd name="adj2" fmla="val -5322"/>
                  <a:gd name="adj3" fmla="val 16667"/>
                </a:avLst>
              </a:prstGeom>
              <a:ln w="9525">
                <a:solidFill>
                  <a:srgbClr val="C0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just">
                  <a:lnSpc>
                    <a:spcPts val="1115"/>
                  </a:lnSpc>
                  <a:spcAft>
                    <a:spcPts val="0"/>
                  </a:spcAft>
                </a:pPr>
                <a:r>
                  <a:rPr lang="es-ES" sz="1100" dirty="0">
                    <a:solidFill>
                      <a:srgbClr val="000000"/>
                    </a:solidFill>
                    <a:effectLst/>
                    <a:latin typeface="Arial" panose="020B0604020202020204" pitchFamily="34" charset="0"/>
                    <a:ea typeface="Tahoma" panose="020B0604030504040204" pitchFamily="34" charset="0"/>
                    <a:cs typeface="Arial" panose="020B0604020202020204" pitchFamily="34" charset="0"/>
                  </a:rPr>
                  <a:t>Muestra el listado de requerimientos que se finalizaron en el mes en curso por el funcionario y la fecha de finalización es mayor a la fecha de vencimiento el PQRSD.</a:t>
                </a:r>
                <a:endParaRPr lang="es-CO" sz="1100" dirty="0">
                  <a:effectLst/>
                  <a:latin typeface="Arial" panose="020B0604020202020204" pitchFamily="34" charset="0"/>
                  <a:ea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0" name="Grupo 19">
              <a:extLst>
                <a:ext uri="{FF2B5EF4-FFF2-40B4-BE49-F238E27FC236}">
                  <a16:creationId xmlns:a16="http://schemas.microsoft.com/office/drawing/2014/main" id="{AC238481-1E8E-4C65-ACE9-5B77C8AC9433}"/>
                </a:ext>
              </a:extLst>
            </p:cNvPr>
            <p:cNvGrpSpPr/>
            <p:nvPr/>
          </p:nvGrpSpPr>
          <p:grpSpPr>
            <a:xfrm>
              <a:off x="19050" y="1990725"/>
              <a:ext cx="5876925" cy="1447800"/>
              <a:chOff x="0" y="0"/>
              <a:chExt cx="5876925" cy="1447800"/>
            </a:xfrm>
          </p:grpSpPr>
          <p:pic>
            <p:nvPicPr>
              <p:cNvPr id="21" name="Imagen 20">
                <a:extLst>
                  <a:ext uri="{FF2B5EF4-FFF2-40B4-BE49-F238E27FC236}">
                    <a16:creationId xmlns:a16="http://schemas.microsoft.com/office/drawing/2014/main" id="{1D849179-586F-4FB0-88C8-4A5B888024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25" y="0"/>
                <a:ext cx="1419225" cy="86677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2" name="Bocadillo: rectángulo con esquinas redondeadas 21">
                <a:extLst>
                  <a:ext uri="{FF2B5EF4-FFF2-40B4-BE49-F238E27FC236}">
                    <a16:creationId xmlns:a16="http://schemas.microsoft.com/office/drawing/2014/main" id="{A183A1AE-8B2D-47FC-83D9-DE3621F3ED49}"/>
                  </a:ext>
                </a:extLst>
              </p:cNvPr>
              <p:cNvSpPr/>
              <p:nvPr/>
            </p:nvSpPr>
            <p:spPr>
              <a:xfrm>
                <a:off x="1838325" y="171450"/>
                <a:ext cx="4038600" cy="523875"/>
              </a:xfrm>
              <a:prstGeom prst="wedgeRoundRectCallout">
                <a:avLst>
                  <a:gd name="adj1" fmla="val -59315"/>
                  <a:gd name="adj2" fmla="val -5322"/>
                  <a:gd name="adj3" fmla="val 16667"/>
                </a:avLst>
              </a:prstGeom>
              <a:ln w="9525">
                <a:solidFill>
                  <a:srgbClr val="C0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just">
                  <a:lnSpc>
                    <a:spcPts val="1115"/>
                  </a:lnSpc>
                  <a:spcAft>
                    <a:spcPts val="0"/>
                  </a:spcAft>
                </a:pPr>
                <a:r>
                  <a:rPr lang="es-ES" sz="1100" dirty="0">
                    <a:solidFill>
                      <a:srgbClr val="000000"/>
                    </a:solidFill>
                    <a:effectLst/>
                    <a:latin typeface="Arial" panose="020B0604020202020204" pitchFamily="34" charset="0"/>
                    <a:ea typeface="Tahoma" panose="020B0604030504040204" pitchFamily="34" charset="0"/>
                    <a:cs typeface="Arial" panose="020B0604020202020204" pitchFamily="34" charset="0"/>
                  </a:rPr>
                  <a:t>Muestra el número total de requerimientos asignados al funcionario en el mes en curso</a:t>
                </a:r>
                <a:r>
                  <a:rPr lang="es-ES" sz="1000" dirty="0">
                    <a:solidFill>
                      <a:srgbClr val="000000"/>
                    </a:solidFill>
                    <a:effectLst/>
                    <a:latin typeface="Tahoma" panose="020B0604030504040204" pitchFamily="34" charset="0"/>
                    <a:ea typeface="Tahoma" panose="020B0604030504040204" pitchFamily="34" charset="0"/>
                  </a:rPr>
                  <a:t>.</a:t>
                </a:r>
                <a:endParaRPr lang="es-CO" sz="1100" dirty="0">
                  <a:effectLst/>
                  <a:latin typeface="Tahoma" panose="020B0604030504040204" pitchFamily="34" charset="0"/>
                  <a:ea typeface="Tahoma" panose="020B0604030504040204" pitchFamily="34" charset="0"/>
                </a:endParaRPr>
              </a:p>
            </p:txBody>
          </p:sp>
          <p:sp>
            <p:nvSpPr>
              <p:cNvPr id="23" name="Bocadillo: rectángulo con esquinas redondeadas 22">
                <a:extLst>
                  <a:ext uri="{FF2B5EF4-FFF2-40B4-BE49-F238E27FC236}">
                    <a16:creationId xmlns:a16="http://schemas.microsoft.com/office/drawing/2014/main" id="{5664BB06-54D8-423D-94A6-16A372EC920E}"/>
                  </a:ext>
                </a:extLst>
              </p:cNvPr>
              <p:cNvSpPr/>
              <p:nvPr/>
            </p:nvSpPr>
            <p:spPr>
              <a:xfrm>
                <a:off x="1838325" y="952500"/>
                <a:ext cx="4038600" cy="438150"/>
              </a:xfrm>
              <a:prstGeom prst="wedgeRoundRectCallout">
                <a:avLst>
                  <a:gd name="adj1" fmla="val -59315"/>
                  <a:gd name="adj2" fmla="val -5322"/>
                  <a:gd name="adj3" fmla="val 16667"/>
                </a:avLst>
              </a:prstGeom>
              <a:ln w="9525">
                <a:solidFill>
                  <a:srgbClr val="C0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just">
                  <a:lnSpc>
                    <a:spcPts val="1115"/>
                  </a:lnSpc>
                  <a:spcAft>
                    <a:spcPts val="0"/>
                  </a:spcAft>
                </a:pPr>
                <a:r>
                  <a:rPr lang="es-ES" sz="1100" dirty="0">
                    <a:solidFill>
                      <a:srgbClr val="000000"/>
                    </a:solidFill>
                    <a:effectLst/>
                    <a:latin typeface="Arial" panose="020B0604020202020204" pitchFamily="34" charset="0"/>
                    <a:ea typeface="Tahoma" panose="020B0604030504040204" pitchFamily="34" charset="0"/>
                    <a:cs typeface="Arial" panose="020B0604020202020204" pitchFamily="34" charset="0"/>
                  </a:rPr>
                  <a:t>Muestra los últimos requerimientos vistos por el funcionario en el mes en curso.</a:t>
                </a:r>
                <a:endParaRPr lang="es-CO" sz="1400" dirty="0">
                  <a:effectLst/>
                  <a:latin typeface="Arial" panose="020B0604020202020204" pitchFamily="34" charset="0"/>
                  <a:ea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24" name="Imagen 23">
                <a:extLst>
                  <a:ext uri="{FF2B5EF4-FFF2-40B4-BE49-F238E27FC236}">
                    <a16:creationId xmlns:a16="http://schemas.microsoft.com/office/drawing/2014/main" id="{17477FAE-F177-4442-B338-0FD6437759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923925"/>
                <a:ext cx="1428750" cy="5238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sp>
        <p:nvSpPr>
          <p:cNvPr id="14" name="CuadroTexto 13">
            <a:extLst>
              <a:ext uri="{FF2B5EF4-FFF2-40B4-BE49-F238E27FC236}">
                <a16:creationId xmlns:a16="http://schemas.microsoft.com/office/drawing/2014/main" id="{253982A0-09F2-4EA6-97CA-92C876258C02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777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Ingreso a la página principal.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632179" y="1872845"/>
            <a:ext cx="57347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Una vez el Ciudadano ingresa al sistema, en la pantalla principal puede observar los módulos.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29E94131-DD83-4377-9B19-5DB399C60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0840" y="3046976"/>
            <a:ext cx="440188" cy="436426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249B4FF9-1D27-4AA9-BAA5-6288277FBE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0840" y="3444670"/>
            <a:ext cx="440187" cy="436426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2B8511B7-35AC-4E2D-BEFB-F215CB4C3B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0839" y="3854105"/>
            <a:ext cx="411493" cy="407976"/>
          </a:xfrm>
          <a:prstGeom prst="rect">
            <a:avLst/>
          </a:prstGeom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281F0483-37CC-4D91-B26A-6AA93F0EDF0E}"/>
              </a:ext>
            </a:extLst>
          </p:cNvPr>
          <p:cNvSpPr txBox="1"/>
          <p:nvPr/>
        </p:nvSpPr>
        <p:spPr>
          <a:xfrm>
            <a:off x="8366505" y="3081867"/>
            <a:ext cx="16629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Crear PQRSD</a:t>
            </a:r>
            <a:endParaRPr lang="es-ES_tradnl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6A9B5A82-626C-4E83-B0DC-BBEDFA05545E}"/>
              </a:ext>
            </a:extLst>
          </p:cNvPr>
          <p:cNvSpPr txBox="1"/>
          <p:nvPr/>
        </p:nvSpPr>
        <p:spPr>
          <a:xfrm>
            <a:off x="8366504" y="3925739"/>
            <a:ext cx="26600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Correspondencia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7C7EE3ED-3EC1-45E4-BF43-87FD932D31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0841" y="4272979"/>
            <a:ext cx="440188" cy="436425"/>
          </a:xfrm>
          <a:prstGeom prst="rect">
            <a:avLst/>
          </a:prstGeom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1C66833E-F953-4A08-B8BA-78CE8C20351D}"/>
              </a:ext>
            </a:extLst>
          </p:cNvPr>
          <p:cNvSpPr txBox="1"/>
          <p:nvPr/>
        </p:nvSpPr>
        <p:spPr>
          <a:xfrm>
            <a:off x="8318917" y="4816191"/>
            <a:ext cx="26600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Seguridad</a:t>
            </a:r>
            <a:endParaRPr lang="es-ES_tradnl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D36E513E-4BA1-48F4-9CD1-7EF64BA101BF}"/>
              </a:ext>
            </a:extLst>
          </p:cNvPr>
          <p:cNvSpPr txBox="1"/>
          <p:nvPr/>
        </p:nvSpPr>
        <p:spPr>
          <a:xfrm>
            <a:off x="8033543" y="1740020"/>
            <a:ext cx="16629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Arial" charset="0"/>
                <a:cs typeface="Arial" charset="0"/>
              </a:rPr>
              <a:t>Módulos.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7AF491B9-6A11-4808-81D8-6A4DA9D24164}"/>
              </a:ext>
            </a:extLst>
          </p:cNvPr>
          <p:cNvSpPr txBox="1"/>
          <p:nvPr/>
        </p:nvSpPr>
        <p:spPr>
          <a:xfrm>
            <a:off x="8366505" y="3515676"/>
            <a:ext cx="26600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Mis requerimientos</a:t>
            </a:r>
            <a:endParaRPr lang="es-CO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76101985-1698-42F0-992A-566564E96FEA}"/>
              </a:ext>
            </a:extLst>
          </p:cNvPr>
          <p:cNvSpPr txBox="1"/>
          <p:nvPr/>
        </p:nvSpPr>
        <p:spPr>
          <a:xfrm>
            <a:off x="8366505" y="4361783"/>
            <a:ext cx="26600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Administración</a:t>
            </a:r>
            <a:endParaRPr lang="es-ES_tradnl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7D3656D6-7BA4-4F6E-92F0-20D9A4B78E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0839" y="4756424"/>
            <a:ext cx="440187" cy="436426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E4191EB7-F6AA-4240-B53D-CC8C2492FD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9747" y="3288514"/>
            <a:ext cx="6961001" cy="973567"/>
          </a:xfrm>
          <a:prstGeom prst="rect">
            <a:avLst/>
          </a:prstGeom>
        </p:spPr>
      </p:pic>
      <p:sp>
        <p:nvSpPr>
          <p:cNvPr id="26" name="Bocadillo: rectángulo con esquinas redondeadas 25">
            <a:extLst>
              <a:ext uri="{FF2B5EF4-FFF2-40B4-BE49-F238E27FC236}">
                <a16:creationId xmlns:a16="http://schemas.microsoft.com/office/drawing/2014/main" id="{8F14A643-0024-4597-BD0C-E2DA9838BF20}"/>
              </a:ext>
            </a:extLst>
          </p:cNvPr>
          <p:cNvSpPr/>
          <p:nvPr/>
        </p:nvSpPr>
        <p:spPr>
          <a:xfrm>
            <a:off x="3286119" y="4593088"/>
            <a:ext cx="1316599" cy="326671"/>
          </a:xfrm>
          <a:prstGeom prst="wedgeRoundRectCallout">
            <a:avLst>
              <a:gd name="adj1" fmla="val -24003"/>
              <a:gd name="adj2" fmla="val -126404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800"/>
              </a:spcAft>
            </a:pPr>
            <a:endParaRPr lang="es-ES" sz="1000" dirty="0">
              <a:solidFill>
                <a:srgbClr val="00000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Módulos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9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04B88191-B97E-451A-AA81-04D038067B7B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4769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447304" y="1313598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Ingreso a los módulos.</a:t>
            </a: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AA468FCE-CBFE-401D-B0DF-B70CE9EB8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85" y="2329574"/>
            <a:ext cx="685826" cy="679964"/>
          </a:xfrm>
          <a:prstGeom prst="rect">
            <a:avLst/>
          </a:prstGeom>
        </p:spPr>
      </p:pic>
      <p:sp>
        <p:nvSpPr>
          <p:cNvPr id="24" name="CuadroTexto 23">
            <a:extLst>
              <a:ext uri="{FF2B5EF4-FFF2-40B4-BE49-F238E27FC236}">
                <a16:creationId xmlns:a16="http://schemas.microsoft.com/office/drawing/2014/main" id="{216212D5-6716-4627-82C7-E7FABCA07D46}"/>
              </a:ext>
            </a:extLst>
          </p:cNvPr>
          <p:cNvSpPr txBox="1"/>
          <p:nvPr/>
        </p:nvSpPr>
        <p:spPr>
          <a:xfrm>
            <a:off x="1124581" y="2215158"/>
            <a:ext cx="39044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Crear PQRSD</a:t>
            </a:r>
          </a:p>
          <a:p>
            <a:endParaRPr lang="es-ES" sz="1400" b="1" u="sng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s-ES_tradn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Le permite al Ciudadano crear PQRSD.</a:t>
            </a:r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CBA2BC53-E367-457C-B277-97A1AD58E6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421" y="3220161"/>
            <a:ext cx="685827" cy="679964"/>
          </a:xfrm>
          <a:prstGeom prst="rect">
            <a:avLst/>
          </a:prstGeom>
        </p:spPr>
      </p:pic>
      <p:sp>
        <p:nvSpPr>
          <p:cNvPr id="26" name="CuadroTexto 25">
            <a:extLst>
              <a:ext uri="{FF2B5EF4-FFF2-40B4-BE49-F238E27FC236}">
                <a16:creationId xmlns:a16="http://schemas.microsoft.com/office/drawing/2014/main" id="{E4D4791C-EB47-4870-95D5-5EB073DC22B1}"/>
              </a:ext>
            </a:extLst>
          </p:cNvPr>
          <p:cNvSpPr txBox="1"/>
          <p:nvPr/>
        </p:nvSpPr>
        <p:spPr>
          <a:xfrm>
            <a:off x="2773125" y="3027992"/>
            <a:ext cx="39127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Consultar PQRSD</a:t>
            </a:r>
          </a:p>
          <a:p>
            <a:endParaRPr lang="es-ES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Le permite al Ciudadano hacer búsqueda de los requerimientos, más fácilmente.</a:t>
            </a:r>
            <a:endParaRPr lang="es-ES_tradnl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B645EF86-993A-47CC-A533-3379BEC1D0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4152" y="5097316"/>
            <a:ext cx="685827" cy="679967"/>
          </a:xfrm>
          <a:prstGeom prst="rect">
            <a:avLst/>
          </a:prstGeom>
        </p:spPr>
      </p:pic>
      <p:sp>
        <p:nvSpPr>
          <p:cNvPr id="28" name="CuadroTexto 27">
            <a:extLst>
              <a:ext uri="{FF2B5EF4-FFF2-40B4-BE49-F238E27FC236}">
                <a16:creationId xmlns:a16="http://schemas.microsoft.com/office/drawing/2014/main" id="{77B6F4F0-9380-445E-9DB0-9BBF877D1AD6}"/>
              </a:ext>
            </a:extLst>
          </p:cNvPr>
          <p:cNvSpPr txBox="1"/>
          <p:nvPr/>
        </p:nvSpPr>
        <p:spPr>
          <a:xfrm>
            <a:off x="6488758" y="4974434"/>
            <a:ext cx="400073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Correspondencia:</a:t>
            </a:r>
          </a:p>
          <a:p>
            <a:pPr algn="just"/>
            <a:endParaRPr lang="es-CO" sz="1400" b="1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algn="just"/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S</a:t>
            </a:r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 visualiza los dos tipos de correspondencias que se manejan en la secretaría.</a:t>
            </a:r>
          </a:p>
          <a:p>
            <a:pPr algn="just"/>
            <a:endParaRPr lang="es-CO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04C6219D-2029-4B13-87DA-DF60FB79FD14}"/>
              </a:ext>
            </a:extLst>
          </p:cNvPr>
          <p:cNvSpPr txBox="1"/>
          <p:nvPr/>
        </p:nvSpPr>
        <p:spPr>
          <a:xfrm>
            <a:off x="4601182" y="4081459"/>
            <a:ext cx="39044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Administración:</a:t>
            </a:r>
          </a:p>
          <a:p>
            <a:endParaRPr lang="es-ES" sz="1400" b="1" u="sng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s-ES_tradn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Se visualiza las opciones de parametrización del sistema.</a:t>
            </a:r>
          </a:p>
        </p:txBody>
      </p:sp>
      <p:pic>
        <p:nvPicPr>
          <p:cNvPr id="30" name="Imagen 29">
            <a:extLst>
              <a:ext uri="{FF2B5EF4-FFF2-40B4-BE49-F238E27FC236}">
                <a16:creationId xmlns:a16="http://schemas.microsoft.com/office/drawing/2014/main" id="{E0F3A5F7-C4F2-4F86-9058-F24DEBDF70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632" y="4200662"/>
            <a:ext cx="685827" cy="679966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2F97AAD3-DFD6-4436-A447-779CC64B43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2300" y="5991774"/>
            <a:ext cx="628689" cy="618586"/>
          </a:xfrm>
          <a:prstGeom prst="rect">
            <a:avLst/>
          </a:prstGeom>
        </p:spPr>
      </p:pic>
      <p:sp>
        <p:nvSpPr>
          <p:cNvPr id="34" name="CuadroTexto 33">
            <a:extLst>
              <a:ext uri="{FF2B5EF4-FFF2-40B4-BE49-F238E27FC236}">
                <a16:creationId xmlns:a16="http://schemas.microsoft.com/office/drawing/2014/main" id="{7843BBCB-A7C2-4579-AECE-BF413CA81DE2}"/>
              </a:ext>
            </a:extLst>
          </p:cNvPr>
          <p:cNvSpPr txBox="1"/>
          <p:nvPr/>
        </p:nvSpPr>
        <p:spPr>
          <a:xfrm>
            <a:off x="8605185" y="5881259"/>
            <a:ext cx="35868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Seguridad:</a:t>
            </a:r>
          </a:p>
          <a:p>
            <a:endParaRPr lang="es-ES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Se visualiza la opción para para realizar el cambio  de contraseña.</a:t>
            </a:r>
            <a:endParaRPr lang="es-ES_tradnl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AA3A3C6F-50F4-4C6F-994D-B810D426B62A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2832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Crear Requerimiento.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7544469" y="3614406"/>
            <a:ext cx="39963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Una vez el Ciudadano ingresa al sistema, se encuentra con el formulario para el registro de un nuevo requerimiento.</a:t>
            </a:r>
          </a:p>
          <a:p>
            <a:pPr algn="just"/>
            <a:endParaRPr lang="es-ES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algn="just"/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</a:t>
            </a:r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l ciudadano debe ingresar todos los datos solicitados.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29E94131-DD83-4377-9B19-5DB399C60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6662" y="2689553"/>
            <a:ext cx="440188" cy="436426"/>
          </a:xfrm>
          <a:prstGeom prst="rect">
            <a:avLst/>
          </a:prstGeom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281F0483-37CC-4D91-B26A-6AA93F0EDF0E}"/>
              </a:ext>
            </a:extLst>
          </p:cNvPr>
          <p:cNvSpPr txBox="1"/>
          <p:nvPr/>
        </p:nvSpPr>
        <p:spPr>
          <a:xfrm>
            <a:off x="8219749" y="2753877"/>
            <a:ext cx="23014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Crear Requerimientos</a:t>
            </a:r>
            <a:endParaRPr lang="es-ES_tradnl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D36E513E-4BA1-48F4-9CD1-7EF64BA101BF}"/>
              </a:ext>
            </a:extLst>
          </p:cNvPr>
          <p:cNvSpPr txBox="1"/>
          <p:nvPr/>
        </p:nvSpPr>
        <p:spPr>
          <a:xfrm>
            <a:off x="8431786" y="1613919"/>
            <a:ext cx="16629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Arial" charset="0"/>
                <a:cs typeface="Arial" charset="0"/>
              </a:rPr>
              <a:t>Módulo.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64460675-8141-46D2-868D-E9BFAE7851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1195" y="2129959"/>
            <a:ext cx="6323271" cy="3876611"/>
          </a:xfrm>
          <a:prstGeom prst="rect">
            <a:avLst/>
          </a:prstGeom>
        </p:spPr>
      </p:pic>
      <p:sp>
        <p:nvSpPr>
          <p:cNvPr id="26" name="Bocadillo: rectángulo con esquinas redondeadas 25">
            <a:extLst>
              <a:ext uri="{FF2B5EF4-FFF2-40B4-BE49-F238E27FC236}">
                <a16:creationId xmlns:a16="http://schemas.microsoft.com/office/drawing/2014/main" id="{E9E75076-D3C9-43DD-89E7-BA8EF2EB7DD8}"/>
              </a:ext>
            </a:extLst>
          </p:cNvPr>
          <p:cNvSpPr/>
          <p:nvPr/>
        </p:nvSpPr>
        <p:spPr>
          <a:xfrm>
            <a:off x="4805987" y="4018844"/>
            <a:ext cx="1877035" cy="333414"/>
          </a:xfrm>
          <a:prstGeom prst="wedgeRoundRectCallout">
            <a:avLst>
              <a:gd name="adj1" fmla="val -55164"/>
              <a:gd name="adj2" fmla="val 170422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800"/>
              </a:spcAft>
            </a:pPr>
            <a:endParaRPr lang="es-ES" sz="1000" dirty="0">
              <a:solidFill>
                <a:srgbClr val="00000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ciudadano debe describir claramente su solicitud.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9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Bocadillo: rectángulo con esquinas redondeadas 26">
            <a:extLst>
              <a:ext uri="{FF2B5EF4-FFF2-40B4-BE49-F238E27FC236}">
                <a16:creationId xmlns:a16="http://schemas.microsoft.com/office/drawing/2014/main" id="{E881D481-DFAC-4D02-950C-5F84A4F96F43}"/>
              </a:ext>
            </a:extLst>
          </p:cNvPr>
          <p:cNvSpPr/>
          <p:nvPr/>
        </p:nvSpPr>
        <p:spPr>
          <a:xfrm>
            <a:off x="4337498" y="5007062"/>
            <a:ext cx="1877035" cy="333414"/>
          </a:xfrm>
          <a:prstGeom prst="wedgeRoundRectCallout">
            <a:avLst>
              <a:gd name="adj1" fmla="val -94256"/>
              <a:gd name="adj2" fmla="val 200895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ciudadano puede adjuntar los documentos requeridos.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Bocadillo: rectángulo con esquinas redondeadas 27">
            <a:extLst>
              <a:ext uri="{FF2B5EF4-FFF2-40B4-BE49-F238E27FC236}">
                <a16:creationId xmlns:a16="http://schemas.microsoft.com/office/drawing/2014/main" id="{4BEDF129-6689-4C3E-84CC-9DDCEC089971}"/>
              </a:ext>
            </a:extLst>
          </p:cNvPr>
          <p:cNvSpPr/>
          <p:nvPr/>
        </p:nvSpPr>
        <p:spPr>
          <a:xfrm>
            <a:off x="3435195" y="3451020"/>
            <a:ext cx="1316750" cy="326773"/>
          </a:xfrm>
          <a:prstGeom prst="wedgeRoundRectCallout">
            <a:avLst>
              <a:gd name="adj1" fmla="val -89160"/>
              <a:gd name="adj2" fmla="val 116789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800"/>
              </a:spcAft>
            </a:pPr>
            <a:endParaRPr lang="es-ES" sz="1000" dirty="0">
              <a:solidFill>
                <a:srgbClr val="00000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1000" dirty="0">
                <a:solidFill>
                  <a:srgbClr val="000000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Seleccione el tipo de requerimiento.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9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3D152A2D-CB0D-4813-AEBC-4FF799C97FD5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47242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7748360" y="3203371"/>
            <a:ext cx="39963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Después de diligenciado el formulario haga clic en el botón </a:t>
            </a:r>
            <a:r>
              <a:rPr lang="es-CO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“adjuntar/guardar”</a:t>
            </a:r>
          </a:p>
          <a:p>
            <a:pPr algn="just"/>
            <a:endParaRPr lang="es-CO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DADEE1A4-ABF8-40BB-8DCF-B2303965C1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304" y="1571384"/>
            <a:ext cx="7161407" cy="4818795"/>
          </a:xfrm>
          <a:prstGeom prst="rect">
            <a:avLst/>
          </a:prstGeom>
        </p:spPr>
      </p:pic>
      <p:sp>
        <p:nvSpPr>
          <p:cNvPr id="29" name="CuadroTexto 28">
            <a:extLst>
              <a:ext uri="{FF2B5EF4-FFF2-40B4-BE49-F238E27FC236}">
                <a16:creationId xmlns:a16="http://schemas.microsoft.com/office/drawing/2014/main" id="{6ABF2D8B-48A0-4F19-86D5-DBD253BEBB82}"/>
              </a:ext>
            </a:extLst>
          </p:cNvPr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Crear Requerimiento.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58E15D1B-23D4-42D2-9937-D46F80502FB5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12638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6833960" y="2680442"/>
            <a:ext cx="39963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Una vez ingresado el requerimiento el sistema le genera automáticamente un número de requerimiento para que pueda identificarlo con mayor facilidad.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0EDA2CE-22C1-4BBA-B0D0-A2D7D7B052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212" y="1695842"/>
            <a:ext cx="6281807" cy="3316425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04C477F-54A6-4184-B86E-C360BCA893B0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019" y="4619149"/>
            <a:ext cx="5373234" cy="187454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617D7D9-C2F7-422B-80D6-B62EE90844A7}"/>
              </a:ext>
            </a:extLst>
          </p:cNvPr>
          <p:cNvSpPr/>
          <p:nvPr/>
        </p:nvSpPr>
        <p:spPr>
          <a:xfrm>
            <a:off x="1365955" y="5294812"/>
            <a:ext cx="49695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Además, podrá visualizar el cuadro de novedad, donde conseguirá ver los estados y movimientos del requerimiento.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731AB54-D432-4EAD-8335-B83851D4723F}"/>
              </a:ext>
            </a:extLst>
          </p:cNvPr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Crear Requerimiento.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EAAAE981-E666-4952-9268-4F03B7F00940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6536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Crear Requerimiento Anónimo.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6096000" y="1806621"/>
            <a:ext cx="3996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Para radicar un requerimiento anónimo, el ciudadano no debe registrarse en el SAC.</a:t>
            </a:r>
            <a:endParaRPr lang="es-CO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FD0C3AA-13B4-489D-9B19-C68C3214F4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32311" y="2755829"/>
            <a:ext cx="5515001" cy="3639784"/>
          </a:xfrm>
          <a:prstGeom prst="rect">
            <a:avLst/>
          </a:prstGeom>
        </p:spPr>
      </p:pic>
      <p:sp>
        <p:nvSpPr>
          <p:cNvPr id="15" name="Bocadillo: rectángulo con esquinas redondeadas 14">
            <a:extLst>
              <a:ext uri="{FF2B5EF4-FFF2-40B4-BE49-F238E27FC236}">
                <a16:creationId xmlns:a16="http://schemas.microsoft.com/office/drawing/2014/main" id="{7F3A98FA-BDFE-4981-A200-A98933CFF80C}"/>
              </a:ext>
            </a:extLst>
          </p:cNvPr>
          <p:cNvSpPr/>
          <p:nvPr/>
        </p:nvSpPr>
        <p:spPr>
          <a:xfrm>
            <a:off x="8661588" y="3870730"/>
            <a:ext cx="1877035" cy="333414"/>
          </a:xfrm>
          <a:prstGeom prst="wedgeRoundRectCallout">
            <a:avLst>
              <a:gd name="adj1" fmla="val -55164"/>
              <a:gd name="adj2" fmla="val 170422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800"/>
              </a:spcAft>
            </a:pPr>
            <a:endParaRPr lang="es-ES" sz="1000" dirty="0">
              <a:solidFill>
                <a:srgbClr val="00000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ciudadano debe describir claramente su solicitud.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9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Bocadillo: rectángulo con esquinas redondeadas 15">
            <a:extLst>
              <a:ext uri="{FF2B5EF4-FFF2-40B4-BE49-F238E27FC236}">
                <a16:creationId xmlns:a16="http://schemas.microsoft.com/office/drawing/2014/main" id="{847407D4-F288-4C7F-B565-D3254FC857BB}"/>
              </a:ext>
            </a:extLst>
          </p:cNvPr>
          <p:cNvSpPr/>
          <p:nvPr/>
        </p:nvSpPr>
        <p:spPr>
          <a:xfrm>
            <a:off x="9454729" y="5209986"/>
            <a:ext cx="1877035" cy="333414"/>
          </a:xfrm>
          <a:prstGeom prst="wedgeRoundRectCallout">
            <a:avLst>
              <a:gd name="adj1" fmla="val -90046"/>
              <a:gd name="adj2" fmla="val 221210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ciudadano puede adjuntar los documentos requeridos.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Bocadillo: rectángulo con esquinas redondeadas 18">
            <a:extLst>
              <a:ext uri="{FF2B5EF4-FFF2-40B4-BE49-F238E27FC236}">
                <a16:creationId xmlns:a16="http://schemas.microsoft.com/office/drawing/2014/main" id="{FFD7C1E4-5960-434B-B7A6-11ED241B3493}"/>
              </a:ext>
            </a:extLst>
          </p:cNvPr>
          <p:cNvSpPr/>
          <p:nvPr/>
        </p:nvSpPr>
        <p:spPr>
          <a:xfrm>
            <a:off x="8492617" y="3204423"/>
            <a:ext cx="1316750" cy="326773"/>
          </a:xfrm>
          <a:prstGeom prst="wedgeRoundRectCallout">
            <a:avLst>
              <a:gd name="adj1" fmla="val -89160"/>
              <a:gd name="adj2" fmla="val 116789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800"/>
              </a:spcAft>
            </a:pPr>
            <a:endParaRPr lang="es-ES" sz="1000" dirty="0">
              <a:solidFill>
                <a:srgbClr val="00000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1000" dirty="0">
                <a:solidFill>
                  <a:srgbClr val="000000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Seleccione el tipo de requerimiento.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9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0" name="Grupo 19">
            <a:extLst>
              <a:ext uri="{FF2B5EF4-FFF2-40B4-BE49-F238E27FC236}">
                <a16:creationId xmlns:a16="http://schemas.microsoft.com/office/drawing/2014/main" id="{D6A49F58-5501-4914-B5F2-2E086BF08830}"/>
              </a:ext>
            </a:extLst>
          </p:cNvPr>
          <p:cNvGrpSpPr/>
          <p:nvPr/>
        </p:nvGrpSpPr>
        <p:grpSpPr>
          <a:xfrm>
            <a:off x="292219" y="2050494"/>
            <a:ext cx="4613497" cy="2201360"/>
            <a:chOff x="0" y="0"/>
            <a:chExt cx="5200650" cy="3157855"/>
          </a:xfrm>
        </p:grpSpPr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id="{EE2D9C2C-1309-4E41-8075-7E358294FD1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5200650" cy="3157855"/>
            </a:xfrm>
            <a:prstGeom prst="rect">
              <a:avLst/>
            </a:prstGeom>
          </p:spPr>
        </p:pic>
        <p:sp>
          <p:nvSpPr>
            <p:cNvPr id="22" name="Bocadillo: rectángulo con esquinas redondeadas 21">
              <a:extLst>
                <a:ext uri="{FF2B5EF4-FFF2-40B4-BE49-F238E27FC236}">
                  <a16:creationId xmlns:a16="http://schemas.microsoft.com/office/drawing/2014/main" id="{7706404C-5AF2-41C0-BEC4-48BA81278A77}"/>
                </a:ext>
              </a:extLst>
            </p:cNvPr>
            <p:cNvSpPr/>
            <p:nvPr/>
          </p:nvSpPr>
          <p:spPr>
            <a:xfrm>
              <a:off x="638175" y="2171700"/>
              <a:ext cx="1876425" cy="438150"/>
            </a:xfrm>
            <a:prstGeom prst="wedgeRoundRectCallout">
              <a:avLst>
                <a:gd name="adj1" fmla="val 94857"/>
                <a:gd name="adj2" fmla="val 63620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s-ES" sz="900" b="1"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CONSULTAR REQUERIMIENTOS</a:t>
              </a:r>
              <a:endParaRPr lang="es-CO" sz="110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</p:grpSp>
      <p:sp>
        <p:nvSpPr>
          <p:cNvPr id="24" name="CuadroTexto 23">
            <a:extLst>
              <a:ext uri="{FF2B5EF4-FFF2-40B4-BE49-F238E27FC236}">
                <a16:creationId xmlns:a16="http://schemas.microsoft.com/office/drawing/2014/main" id="{38E29E42-4E0D-4B42-8FBC-7C77FFF371C1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3612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Crear Requerimiento Anónimo.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6466637" y="1801232"/>
            <a:ext cx="3996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Para radicar un requerimiento anónimo, el ciudadano no debe registrarse en el SAC</a:t>
            </a:r>
            <a:endParaRPr lang="es-CO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F0FF630-471B-4FA5-AA53-3F3E03658C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8764" y="1878710"/>
            <a:ext cx="4894043" cy="32902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E68B789B-F3D8-4C6E-BC93-8394FEC514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77327" y="2873533"/>
            <a:ext cx="5146909" cy="3561574"/>
          </a:xfrm>
          <a:prstGeom prst="rect">
            <a:avLst/>
          </a:prstGeom>
        </p:spPr>
      </p:pic>
      <p:sp>
        <p:nvSpPr>
          <p:cNvPr id="17" name="Bocadillo: rectángulo con esquinas redondeadas 16">
            <a:extLst>
              <a:ext uri="{FF2B5EF4-FFF2-40B4-BE49-F238E27FC236}">
                <a16:creationId xmlns:a16="http://schemas.microsoft.com/office/drawing/2014/main" id="{1DD5EF9E-DB46-445D-8B4F-95ECC71C457A}"/>
              </a:ext>
            </a:extLst>
          </p:cNvPr>
          <p:cNvSpPr/>
          <p:nvPr/>
        </p:nvSpPr>
        <p:spPr>
          <a:xfrm>
            <a:off x="7986642" y="4323281"/>
            <a:ext cx="1316750" cy="326773"/>
          </a:xfrm>
          <a:prstGeom prst="wedgeRoundRectCallout">
            <a:avLst>
              <a:gd name="adj1" fmla="val -38577"/>
              <a:gd name="adj2" fmla="val -166493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800"/>
              </a:spcAft>
            </a:pPr>
            <a:endParaRPr lang="es-ES" sz="1000" dirty="0">
              <a:solidFill>
                <a:srgbClr val="00000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1000" dirty="0">
                <a:solidFill>
                  <a:srgbClr val="000000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Número del PQRSD.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9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Bocadillo: rectángulo con esquinas redondeadas 22">
            <a:extLst>
              <a:ext uri="{FF2B5EF4-FFF2-40B4-BE49-F238E27FC236}">
                <a16:creationId xmlns:a16="http://schemas.microsoft.com/office/drawing/2014/main" id="{282D710E-5170-4C3F-AAD5-628D63EE50A7}"/>
              </a:ext>
            </a:extLst>
          </p:cNvPr>
          <p:cNvSpPr/>
          <p:nvPr/>
        </p:nvSpPr>
        <p:spPr>
          <a:xfrm>
            <a:off x="9931950" y="4157243"/>
            <a:ext cx="1316750" cy="326773"/>
          </a:xfrm>
          <a:prstGeom prst="wedgeRoundRectCallout">
            <a:avLst>
              <a:gd name="adj1" fmla="val -35148"/>
              <a:gd name="adj2" fmla="val -97400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800"/>
              </a:spcAft>
            </a:pPr>
            <a:endParaRPr lang="es-ES" sz="1000" dirty="0">
              <a:solidFill>
                <a:srgbClr val="00000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1000" dirty="0">
                <a:solidFill>
                  <a:srgbClr val="000000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Documento adjunto .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9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Bocadillo: rectángulo con esquinas redondeadas 23">
            <a:extLst>
              <a:ext uri="{FF2B5EF4-FFF2-40B4-BE49-F238E27FC236}">
                <a16:creationId xmlns:a16="http://schemas.microsoft.com/office/drawing/2014/main" id="{27566994-7CBE-465E-8062-7E2CAD9F4962}"/>
              </a:ext>
            </a:extLst>
          </p:cNvPr>
          <p:cNvSpPr/>
          <p:nvPr/>
        </p:nvSpPr>
        <p:spPr>
          <a:xfrm>
            <a:off x="8944172" y="5132788"/>
            <a:ext cx="1316750" cy="326773"/>
          </a:xfrm>
          <a:prstGeom prst="wedgeRoundRectCallout">
            <a:avLst>
              <a:gd name="adj1" fmla="val -35148"/>
              <a:gd name="adj2" fmla="val -97400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800"/>
              </a:spcAft>
            </a:pPr>
            <a:endParaRPr lang="es-ES" sz="1000" dirty="0">
              <a:solidFill>
                <a:srgbClr val="00000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1000" dirty="0">
                <a:solidFill>
                  <a:srgbClr val="000000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Contenido de la solicitud.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9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Bocadillo: rectángulo con esquinas redondeadas 24">
            <a:extLst>
              <a:ext uri="{FF2B5EF4-FFF2-40B4-BE49-F238E27FC236}">
                <a16:creationId xmlns:a16="http://schemas.microsoft.com/office/drawing/2014/main" id="{48B010F4-2BC2-4A87-BDB4-280769DEDEA9}"/>
              </a:ext>
            </a:extLst>
          </p:cNvPr>
          <p:cNvSpPr/>
          <p:nvPr/>
        </p:nvSpPr>
        <p:spPr>
          <a:xfrm>
            <a:off x="7627422" y="2726819"/>
            <a:ext cx="1316750" cy="326773"/>
          </a:xfrm>
          <a:prstGeom prst="wedgeRoundRectCallout">
            <a:avLst>
              <a:gd name="adj1" fmla="val -39435"/>
              <a:gd name="adj2" fmla="val 106425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800"/>
              </a:spcAft>
            </a:pPr>
            <a:endParaRPr lang="es-ES" sz="1000" dirty="0">
              <a:solidFill>
                <a:srgbClr val="00000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1000" dirty="0">
                <a:solidFill>
                  <a:srgbClr val="000000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Anónimo.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9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Bocadillo: rectángulo con esquinas redondeadas 25">
            <a:extLst>
              <a:ext uri="{FF2B5EF4-FFF2-40B4-BE49-F238E27FC236}">
                <a16:creationId xmlns:a16="http://schemas.microsoft.com/office/drawing/2014/main" id="{0EEA7744-03C7-4EDE-B69A-E9F98F75A7E5}"/>
              </a:ext>
            </a:extLst>
          </p:cNvPr>
          <p:cNvSpPr/>
          <p:nvPr/>
        </p:nvSpPr>
        <p:spPr>
          <a:xfrm>
            <a:off x="3904942" y="3360423"/>
            <a:ext cx="1316750" cy="326773"/>
          </a:xfrm>
          <a:prstGeom prst="wedgeRoundRectCallout">
            <a:avLst>
              <a:gd name="adj1" fmla="val -35148"/>
              <a:gd name="adj2" fmla="val -97400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800"/>
              </a:spcAft>
            </a:pPr>
            <a:endParaRPr lang="es-ES" sz="1000" dirty="0">
              <a:solidFill>
                <a:srgbClr val="00000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1000" dirty="0">
                <a:solidFill>
                  <a:srgbClr val="000000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Documento adjunto .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9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Bocadillo: rectángulo con esquinas redondeadas 26">
            <a:extLst>
              <a:ext uri="{FF2B5EF4-FFF2-40B4-BE49-F238E27FC236}">
                <a16:creationId xmlns:a16="http://schemas.microsoft.com/office/drawing/2014/main" id="{564FF28F-C8BB-4488-A684-7DFE63E330DC}"/>
              </a:ext>
            </a:extLst>
          </p:cNvPr>
          <p:cNvSpPr/>
          <p:nvPr/>
        </p:nvSpPr>
        <p:spPr>
          <a:xfrm>
            <a:off x="3707330" y="3926241"/>
            <a:ext cx="1316750" cy="326773"/>
          </a:xfrm>
          <a:prstGeom prst="wedgeRoundRectCallout">
            <a:avLst>
              <a:gd name="adj1" fmla="val -98590"/>
              <a:gd name="adj2" fmla="val 30422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800"/>
              </a:spcAft>
            </a:pPr>
            <a:endParaRPr lang="es-ES" sz="1000" dirty="0">
              <a:solidFill>
                <a:srgbClr val="00000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1000" dirty="0">
                <a:solidFill>
                  <a:srgbClr val="000000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Documento adjunto .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9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Bocadillo: rectángulo con esquinas redondeadas 27">
            <a:extLst>
              <a:ext uri="{FF2B5EF4-FFF2-40B4-BE49-F238E27FC236}">
                <a16:creationId xmlns:a16="http://schemas.microsoft.com/office/drawing/2014/main" id="{4D2B384A-D742-4173-A505-D12F92DC5221}"/>
              </a:ext>
            </a:extLst>
          </p:cNvPr>
          <p:cNvSpPr/>
          <p:nvPr/>
        </p:nvSpPr>
        <p:spPr>
          <a:xfrm>
            <a:off x="2778506" y="2028538"/>
            <a:ext cx="1316750" cy="326773"/>
          </a:xfrm>
          <a:prstGeom prst="wedgeRoundRectCallout">
            <a:avLst>
              <a:gd name="adj1" fmla="val -113165"/>
              <a:gd name="adj2" fmla="val 109880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800"/>
              </a:spcAft>
            </a:pPr>
            <a:endParaRPr lang="es-ES" sz="1000" dirty="0">
              <a:solidFill>
                <a:srgbClr val="00000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1000" dirty="0">
                <a:solidFill>
                  <a:srgbClr val="000000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Anónimo.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115"/>
              </a:lnSpc>
              <a:spcAft>
                <a:spcPts val="800"/>
              </a:spcAft>
            </a:pPr>
            <a:r>
              <a:rPr lang="es-ES" sz="9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95F16CCC-38D5-407A-A301-67332D352CFD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7877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Mis requerimientos.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7439653" y="3391376"/>
            <a:ext cx="39963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Para revisar los requerimientos creados y hacer seguimiento a los mismos se debe seleccionar de la barra de herramientas “</a:t>
            </a:r>
            <a:r>
              <a:rPr lang="es-CO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Mis requerimientos</a:t>
            </a:r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” dando clic para el ingreso.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281F0483-37CC-4D91-B26A-6AA93F0EDF0E}"/>
              </a:ext>
            </a:extLst>
          </p:cNvPr>
          <p:cNvSpPr txBox="1"/>
          <p:nvPr/>
        </p:nvSpPr>
        <p:spPr>
          <a:xfrm>
            <a:off x="8219749" y="2753877"/>
            <a:ext cx="18750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Mis requerimientos</a:t>
            </a:r>
            <a:r>
              <a:rPr lang="es-ES_tradn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D36E513E-4BA1-48F4-9CD1-7EF64BA101BF}"/>
              </a:ext>
            </a:extLst>
          </p:cNvPr>
          <p:cNvSpPr txBox="1"/>
          <p:nvPr/>
        </p:nvSpPr>
        <p:spPr>
          <a:xfrm>
            <a:off x="8431786" y="1613919"/>
            <a:ext cx="16629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Arial" charset="0"/>
                <a:cs typeface="Arial" charset="0"/>
              </a:rPr>
              <a:t>Módulo.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C776F8D8-353C-4ADE-9DD5-A82550B47B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7766" y="2705076"/>
            <a:ext cx="440187" cy="436426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648F51F-E1CF-4405-ABA0-316D39104EE9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645" y="3066206"/>
            <a:ext cx="5253355" cy="96647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Bocadillo: rectángulo con esquinas redondeadas 15">
            <a:extLst>
              <a:ext uri="{FF2B5EF4-FFF2-40B4-BE49-F238E27FC236}">
                <a16:creationId xmlns:a16="http://schemas.microsoft.com/office/drawing/2014/main" id="{1FFB3720-4A86-43B9-8497-164F95B5DCD3}"/>
              </a:ext>
            </a:extLst>
          </p:cNvPr>
          <p:cNvSpPr/>
          <p:nvPr/>
        </p:nvSpPr>
        <p:spPr>
          <a:xfrm>
            <a:off x="2939241" y="4451421"/>
            <a:ext cx="2305050" cy="445135"/>
          </a:xfrm>
          <a:prstGeom prst="wedgeRoundRectCallout">
            <a:avLst>
              <a:gd name="adj1" fmla="val -46550"/>
              <a:gd name="adj2" fmla="val -183308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Ingresando al módulo de mis requerimiento el ciudadano puede ver sus PQRSD radicadas.</a:t>
            </a:r>
            <a:endParaRPr lang="es-CO" sz="14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ED20D56D-1C0A-409F-9D2A-D2DA97E9AAB8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0733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Mis requerimientos.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7047798" y="2599541"/>
            <a:ext cx="49184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Una vez ingresa a mis requerimientos, se puede ver el número de radicado, la fecha de creación, el tipo de requerimiento, el asunto, el canal y el estado.</a:t>
            </a:r>
          </a:p>
          <a:p>
            <a:pPr algn="just"/>
            <a:endParaRPr lang="es-ES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r>
              <a:rPr lang="es-CO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Estado de los requerimientos</a:t>
            </a:r>
          </a:p>
          <a:p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 </a:t>
            </a:r>
          </a:p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Etapa o momento en el cual se encuentra el requerimiento. </a:t>
            </a:r>
          </a:p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 </a:t>
            </a:r>
          </a:p>
          <a:p>
            <a:pPr lvl="0" algn="just"/>
            <a:r>
              <a:rPr lang="es-CO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Abierto: </a:t>
            </a:r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El requerimiento está pendiente de asignación de dependencia, funcionario, tema y fecha de vencimiento.</a:t>
            </a:r>
          </a:p>
          <a:p>
            <a:pPr lvl="0" algn="just"/>
            <a:r>
              <a:rPr lang="es-CO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Asignado: </a:t>
            </a:r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Al asignar tipo de	requerimiento, canal, dependencia, funcionario y eje temático.</a:t>
            </a:r>
          </a:p>
          <a:p>
            <a:pPr lvl="0" algn="just"/>
            <a:r>
              <a:rPr lang="es-CO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En trámite: </a:t>
            </a:r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El funcionario está gestionando la respuesta. Se pueden generar respuestas temporales.</a:t>
            </a:r>
          </a:p>
          <a:p>
            <a:pPr lvl="0" algn="just"/>
            <a:r>
              <a:rPr lang="es-CO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Finalizado: </a:t>
            </a:r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Respuesta final al requerimiento.</a:t>
            </a:r>
          </a:p>
          <a:p>
            <a:pPr algn="just"/>
            <a:endParaRPr lang="es-CO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</p:txBody>
      </p:sp>
      <p:grpSp>
        <p:nvGrpSpPr>
          <p:cNvPr id="10" name="Grupo 9">
            <a:extLst>
              <a:ext uri="{FF2B5EF4-FFF2-40B4-BE49-F238E27FC236}">
                <a16:creationId xmlns:a16="http://schemas.microsoft.com/office/drawing/2014/main" id="{D49209E9-9AD3-4D9B-A228-2C3F11983667}"/>
              </a:ext>
            </a:extLst>
          </p:cNvPr>
          <p:cNvGrpSpPr/>
          <p:nvPr/>
        </p:nvGrpSpPr>
        <p:grpSpPr>
          <a:xfrm>
            <a:off x="1272997" y="2120360"/>
            <a:ext cx="5359400" cy="3959224"/>
            <a:chOff x="0" y="0"/>
            <a:chExt cx="5359652" cy="3959357"/>
          </a:xfrm>
        </p:grpSpPr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C97BFBFC-7BB2-4092-8566-776078D77A2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2257" y="2053087"/>
              <a:ext cx="4557395" cy="19062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" name="Imagen 14">
              <a:extLst>
                <a:ext uri="{FF2B5EF4-FFF2-40B4-BE49-F238E27FC236}">
                  <a16:creationId xmlns:a16="http://schemas.microsoft.com/office/drawing/2014/main" id="{D2946E48-1779-45D6-BA9E-0722EAD7F9F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304790" cy="263715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9" name="Bocadillo: rectángulo con esquinas redondeadas 18">
            <a:extLst>
              <a:ext uri="{FF2B5EF4-FFF2-40B4-BE49-F238E27FC236}">
                <a16:creationId xmlns:a16="http://schemas.microsoft.com/office/drawing/2014/main" id="{C27DF3F5-002E-4EFF-B7CC-8D2324578189}"/>
              </a:ext>
            </a:extLst>
          </p:cNvPr>
          <p:cNvSpPr/>
          <p:nvPr/>
        </p:nvSpPr>
        <p:spPr>
          <a:xfrm>
            <a:off x="5425013" y="2009422"/>
            <a:ext cx="2305050" cy="371601"/>
          </a:xfrm>
          <a:prstGeom prst="wedgeRoundRectCallout">
            <a:avLst>
              <a:gd name="adj1" fmla="val -13737"/>
              <a:gd name="adj2" fmla="val 93122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Estado de los</a:t>
            </a: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PQRSD radicados.</a:t>
            </a:r>
            <a:endParaRPr lang="es-CO" sz="14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20" name="Bocadillo: rectángulo con esquinas redondeadas 19">
            <a:extLst>
              <a:ext uri="{FF2B5EF4-FFF2-40B4-BE49-F238E27FC236}">
                <a16:creationId xmlns:a16="http://schemas.microsoft.com/office/drawing/2014/main" id="{93C31DCA-7A58-4697-BC93-CB921FC846AE}"/>
              </a:ext>
            </a:extLst>
          </p:cNvPr>
          <p:cNvSpPr/>
          <p:nvPr/>
        </p:nvSpPr>
        <p:spPr>
          <a:xfrm>
            <a:off x="4410689" y="6186004"/>
            <a:ext cx="1499746" cy="363777"/>
          </a:xfrm>
          <a:prstGeom prst="wedgeRoundRectCallout">
            <a:avLst>
              <a:gd name="adj1" fmla="val -15696"/>
              <a:gd name="adj2" fmla="val -89152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Asunto del PQRSD</a:t>
            </a: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.</a:t>
            </a:r>
            <a:endParaRPr lang="es-CO" sz="14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21" name="Bocadillo: rectángulo con esquinas redondeadas 20">
            <a:extLst>
              <a:ext uri="{FF2B5EF4-FFF2-40B4-BE49-F238E27FC236}">
                <a16:creationId xmlns:a16="http://schemas.microsoft.com/office/drawing/2014/main" id="{B6EBADBE-731F-4272-9F9A-D5F26E50EE95}"/>
              </a:ext>
            </a:extLst>
          </p:cNvPr>
          <p:cNvSpPr/>
          <p:nvPr/>
        </p:nvSpPr>
        <p:spPr>
          <a:xfrm>
            <a:off x="745066" y="3543259"/>
            <a:ext cx="1277803" cy="363777"/>
          </a:xfrm>
          <a:prstGeom prst="wedgeRoundRectCallout">
            <a:avLst>
              <a:gd name="adj1" fmla="val 60329"/>
              <a:gd name="adj2" fmla="val -203972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Radicados</a:t>
            </a: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.</a:t>
            </a:r>
            <a:endParaRPr lang="es-CO" sz="14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22" name="Bocadillo: rectángulo con esquinas redondeadas 21">
            <a:extLst>
              <a:ext uri="{FF2B5EF4-FFF2-40B4-BE49-F238E27FC236}">
                <a16:creationId xmlns:a16="http://schemas.microsoft.com/office/drawing/2014/main" id="{1BF604B6-CA21-4D01-87DD-510A32AA5254}"/>
              </a:ext>
            </a:extLst>
          </p:cNvPr>
          <p:cNvSpPr/>
          <p:nvPr/>
        </p:nvSpPr>
        <p:spPr>
          <a:xfrm>
            <a:off x="3603933" y="2000200"/>
            <a:ext cx="1499746" cy="363777"/>
          </a:xfrm>
          <a:prstGeom prst="wedgeRoundRectCallout">
            <a:avLst>
              <a:gd name="adj1" fmla="val 94201"/>
              <a:gd name="adj2" fmla="val 121869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Canal de ingreso</a:t>
            </a: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.</a:t>
            </a:r>
            <a:endParaRPr lang="es-CO" sz="14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24" name="Bocadillo: rectángulo con esquinas redondeadas 23">
            <a:extLst>
              <a:ext uri="{FF2B5EF4-FFF2-40B4-BE49-F238E27FC236}">
                <a16:creationId xmlns:a16="http://schemas.microsoft.com/office/drawing/2014/main" id="{D6799921-37DB-43DB-A85F-78F79949E520}"/>
              </a:ext>
            </a:extLst>
          </p:cNvPr>
          <p:cNvSpPr/>
          <p:nvPr/>
        </p:nvSpPr>
        <p:spPr>
          <a:xfrm>
            <a:off x="1090349" y="1971085"/>
            <a:ext cx="1499746" cy="363777"/>
          </a:xfrm>
          <a:prstGeom prst="wedgeRoundRectCallout">
            <a:avLst>
              <a:gd name="adj1" fmla="val 82910"/>
              <a:gd name="adj2" fmla="val 121869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Fecha de creación</a:t>
            </a: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.</a:t>
            </a:r>
            <a:endParaRPr lang="es-CO" sz="14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88950153-0B21-48DC-A70A-D74125008EFB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9276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Mis requerimientos.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7394248" y="3062191"/>
            <a:ext cx="360748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Ver requerimientos de acuerdo a su estado.</a:t>
            </a:r>
          </a:p>
          <a:p>
            <a:pPr algn="just"/>
            <a:endParaRPr lang="es-ES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algn="just"/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P</a:t>
            </a:r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ara ver la información del PQRSD, debe dar clic al numero del radicado para ingresar al requerimiento.</a:t>
            </a:r>
          </a:p>
          <a:p>
            <a:pPr algn="just"/>
            <a:endParaRPr lang="es-ES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</p:txBody>
      </p:sp>
      <p:grpSp>
        <p:nvGrpSpPr>
          <p:cNvPr id="13" name="Grupo 12">
            <a:extLst>
              <a:ext uri="{FF2B5EF4-FFF2-40B4-BE49-F238E27FC236}">
                <a16:creationId xmlns:a16="http://schemas.microsoft.com/office/drawing/2014/main" id="{A9176826-6173-46CA-B74E-428D32AD612E}"/>
              </a:ext>
            </a:extLst>
          </p:cNvPr>
          <p:cNvGrpSpPr/>
          <p:nvPr/>
        </p:nvGrpSpPr>
        <p:grpSpPr>
          <a:xfrm>
            <a:off x="518579" y="2257778"/>
            <a:ext cx="6198310" cy="3092087"/>
            <a:chOff x="0" y="0"/>
            <a:chExt cx="5953125" cy="2943225"/>
          </a:xfrm>
        </p:grpSpPr>
        <p:pic>
          <p:nvPicPr>
            <p:cNvPr id="16" name="Imagen 15">
              <a:extLst>
                <a:ext uri="{FF2B5EF4-FFF2-40B4-BE49-F238E27FC236}">
                  <a16:creationId xmlns:a16="http://schemas.microsoft.com/office/drawing/2014/main" id="{5C2B2ED8-F630-48F7-9CCD-95AB2E8B6E6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57200"/>
              <a:ext cx="5953125" cy="20408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" name="Bocadillo: rectángulo con esquinas redondeadas 16">
              <a:extLst>
                <a:ext uri="{FF2B5EF4-FFF2-40B4-BE49-F238E27FC236}">
                  <a16:creationId xmlns:a16="http://schemas.microsoft.com/office/drawing/2014/main" id="{FEE6F24D-FBDB-41F7-8B34-6FDAE479B24D}"/>
                </a:ext>
              </a:extLst>
            </p:cNvPr>
            <p:cNvSpPr/>
            <p:nvPr/>
          </p:nvSpPr>
          <p:spPr>
            <a:xfrm>
              <a:off x="866775" y="0"/>
              <a:ext cx="1827530" cy="390525"/>
            </a:xfrm>
            <a:prstGeom prst="wedgeRoundRectCallout">
              <a:avLst>
                <a:gd name="adj1" fmla="val 61755"/>
                <a:gd name="adj2" fmla="val 163451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Clic, para exportar el grafico en diferentes formatos.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  <p:sp>
          <p:nvSpPr>
            <p:cNvPr id="18" name="Bocadillo: rectángulo con esquinas redondeadas 17">
              <a:extLst>
                <a:ext uri="{FF2B5EF4-FFF2-40B4-BE49-F238E27FC236}">
                  <a16:creationId xmlns:a16="http://schemas.microsoft.com/office/drawing/2014/main" id="{74544600-8B19-4E16-9FEC-0133CF9D4908}"/>
                </a:ext>
              </a:extLst>
            </p:cNvPr>
            <p:cNvSpPr/>
            <p:nvPr/>
          </p:nvSpPr>
          <p:spPr>
            <a:xfrm>
              <a:off x="3400425" y="0"/>
              <a:ext cx="1827530" cy="428625"/>
            </a:xfrm>
            <a:prstGeom prst="wedgeRoundRectCallout">
              <a:avLst>
                <a:gd name="adj1" fmla="val 61755"/>
                <a:gd name="adj2" fmla="val 147895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Clic, para volver a la página principal del resumen.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  <p:sp>
          <p:nvSpPr>
            <p:cNvPr id="23" name="Bocadillo: rectángulo con esquinas redondeadas 22">
              <a:extLst>
                <a:ext uri="{FF2B5EF4-FFF2-40B4-BE49-F238E27FC236}">
                  <a16:creationId xmlns:a16="http://schemas.microsoft.com/office/drawing/2014/main" id="{607A3FAD-A496-4EA0-A4ED-368C689BD0E3}"/>
                </a:ext>
              </a:extLst>
            </p:cNvPr>
            <p:cNvSpPr/>
            <p:nvPr/>
          </p:nvSpPr>
          <p:spPr>
            <a:xfrm>
              <a:off x="1000125" y="2495550"/>
              <a:ext cx="1743075" cy="447675"/>
            </a:xfrm>
            <a:prstGeom prst="wedgeRoundRectCallout">
              <a:avLst>
                <a:gd name="adj1" fmla="val -78824"/>
                <a:gd name="adj2" fmla="val -209488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Clic, para ingresar y ver 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la información del requerimiento</a:t>
              </a:r>
              <a:r>
                <a:rPr lang="es-ES" sz="8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.</a:t>
              </a:r>
              <a:endParaRPr lang="es-CO" sz="11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  <p:sp>
          <p:nvSpPr>
            <p:cNvPr id="25" name="Bocadillo: rectángulo con esquinas redondeadas 24">
              <a:extLst>
                <a:ext uri="{FF2B5EF4-FFF2-40B4-BE49-F238E27FC236}">
                  <a16:creationId xmlns:a16="http://schemas.microsoft.com/office/drawing/2014/main" id="{1A95F62D-CE40-4D60-ACB2-E60DC7E9ADEB}"/>
                </a:ext>
              </a:extLst>
            </p:cNvPr>
            <p:cNvSpPr/>
            <p:nvPr/>
          </p:nvSpPr>
          <p:spPr>
            <a:xfrm>
              <a:off x="1333500" y="1028700"/>
              <a:ext cx="2533650" cy="428625"/>
            </a:xfrm>
            <a:prstGeom prst="wedgeRoundRectCallout">
              <a:avLst>
                <a:gd name="adj1" fmla="val -72887"/>
                <a:gd name="adj2" fmla="val -60994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Ingrese información sobre el 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requerimiento para un ingreso y búsqueda rápida</a:t>
              </a:r>
              <a:r>
                <a:rPr lang="es-ES" sz="8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.</a:t>
              </a:r>
              <a:endParaRPr lang="es-CO" sz="11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  <p:sp>
          <p:nvSpPr>
            <p:cNvPr id="26" name="Bocadillo: rectángulo con esquinas redondeadas 25">
              <a:extLst>
                <a:ext uri="{FF2B5EF4-FFF2-40B4-BE49-F238E27FC236}">
                  <a16:creationId xmlns:a16="http://schemas.microsoft.com/office/drawing/2014/main" id="{329E8EB5-2460-495A-ABE8-0CD3A3A10FA6}"/>
                </a:ext>
              </a:extLst>
            </p:cNvPr>
            <p:cNvSpPr/>
            <p:nvPr/>
          </p:nvSpPr>
          <p:spPr>
            <a:xfrm>
              <a:off x="3505200" y="2457450"/>
              <a:ext cx="1743075" cy="447675"/>
            </a:xfrm>
            <a:prstGeom prst="wedgeRoundRectCallout">
              <a:avLst>
                <a:gd name="adj1" fmla="val -79370"/>
                <a:gd name="adj2" fmla="val -66935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Ir a la próxima y/o anterior página de PQRSD abiertos.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</p:grpSp>
      <p:sp>
        <p:nvSpPr>
          <p:cNvPr id="27" name="CuadroTexto 26">
            <a:extLst>
              <a:ext uri="{FF2B5EF4-FFF2-40B4-BE49-F238E27FC236}">
                <a16:creationId xmlns:a16="http://schemas.microsoft.com/office/drawing/2014/main" id="{86934014-E20C-491E-8268-5FE5FB59CB3A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5715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Mis requerimientos.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6751127" y="2258757"/>
            <a:ext cx="3607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Al dar clic al consecutivo del requerimiento, se ingresa a la información de este.</a:t>
            </a:r>
            <a:endParaRPr lang="es-ES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</p:txBody>
      </p:sp>
      <p:grpSp>
        <p:nvGrpSpPr>
          <p:cNvPr id="15" name="Grupo 14">
            <a:extLst>
              <a:ext uri="{FF2B5EF4-FFF2-40B4-BE49-F238E27FC236}">
                <a16:creationId xmlns:a16="http://schemas.microsoft.com/office/drawing/2014/main" id="{32A9954E-C583-4F86-BEC3-8058A8AFABBF}"/>
              </a:ext>
            </a:extLst>
          </p:cNvPr>
          <p:cNvGrpSpPr/>
          <p:nvPr/>
        </p:nvGrpSpPr>
        <p:grpSpPr>
          <a:xfrm>
            <a:off x="447304" y="1827644"/>
            <a:ext cx="5753100" cy="3030304"/>
            <a:chOff x="0" y="-33739"/>
            <a:chExt cx="5753100" cy="3030304"/>
          </a:xfrm>
        </p:grpSpPr>
        <p:pic>
          <p:nvPicPr>
            <p:cNvPr id="19" name="Imagen 18">
              <a:extLst>
                <a:ext uri="{FF2B5EF4-FFF2-40B4-BE49-F238E27FC236}">
                  <a16:creationId xmlns:a16="http://schemas.microsoft.com/office/drawing/2014/main" id="{B5A3161F-BDAC-4622-9AB2-D212B556D3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400675" cy="29965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" name="Bocadillo: rectángulo con esquinas redondeadas 19">
              <a:extLst>
                <a:ext uri="{FF2B5EF4-FFF2-40B4-BE49-F238E27FC236}">
                  <a16:creationId xmlns:a16="http://schemas.microsoft.com/office/drawing/2014/main" id="{4C1E8158-EE0D-4103-B463-EC098BAEAA68}"/>
                </a:ext>
              </a:extLst>
            </p:cNvPr>
            <p:cNvSpPr/>
            <p:nvPr/>
          </p:nvSpPr>
          <p:spPr>
            <a:xfrm>
              <a:off x="2419350" y="2571750"/>
              <a:ext cx="1976279" cy="285750"/>
            </a:xfrm>
            <a:prstGeom prst="wedgeRoundRectCallout">
              <a:avLst>
                <a:gd name="adj1" fmla="val -78824"/>
                <a:gd name="adj2" fmla="val -209488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Consecutivo del requerimiento.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  <p:sp>
          <p:nvSpPr>
            <p:cNvPr id="21" name="Bocadillo: rectángulo con esquinas redondeadas 20">
              <a:extLst>
                <a:ext uri="{FF2B5EF4-FFF2-40B4-BE49-F238E27FC236}">
                  <a16:creationId xmlns:a16="http://schemas.microsoft.com/office/drawing/2014/main" id="{CE002BFF-46A1-466A-AE59-8912D4E78AC7}"/>
                </a:ext>
              </a:extLst>
            </p:cNvPr>
            <p:cNvSpPr/>
            <p:nvPr/>
          </p:nvSpPr>
          <p:spPr>
            <a:xfrm>
              <a:off x="647700" y="428625"/>
              <a:ext cx="1724025" cy="247650"/>
            </a:xfrm>
            <a:prstGeom prst="wedgeRoundRectCallout">
              <a:avLst>
                <a:gd name="adj1" fmla="val 10126"/>
                <a:gd name="adj2" fmla="val 217435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Nombre del ciudadano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  <p:sp>
          <p:nvSpPr>
            <p:cNvPr id="22" name="Bocadillo: rectángulo con esquinas redondeadas 21">
              <a:extLst>
                <a:ext uri="{FF2B5EF4-FFF2-40B4-BE49-F238E27FC236}">
                  <a16:creationId xmlns:a16="http://schemas.microsoft.com/office/drawing/2014/main" id="{3CD1AE2B-D34B-4FE9-9AC5-4F52D44A2A6D}"/>
                </a:ext>
              </a:extLst>
            </p:cNvPr>
            <p:cNvSpPr/>
            <p:nvPr/>
          </p:nvSpPr>
          <p:spPr>
            <a:xfrm>
              <a:off x="3629025" y="819150"/>
              <a:ext cx="2124075" cy="419100"/>
            </a:xfrm>
            <a:prstGeom prst="wedgeRoundRectCallout">
              <a:avLst>
                <a:gd name="adj1" fmla="val -19708"/>
                <a:gd name="adj2" fmla="val 106734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Información de los documentos adjuntos.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  <p:sp>
          <p:nvSpPr>
            <p:cNvPr id="24" name="Bocadillo: rectángulo con esquinas redondeadas 23">
              <a:extLst>
                <a:ext uri="{FF2B5EF4-FFF2-40B4-BE49-F238E27FC236}">
                  <a16:creationId xmlns:a16="http://schemas.microsoft.com/office/drawing/2014/main" id="{B8DA6671-3D5E-4DC0-9AA6-74A69739B6A4}"/>
                </a:ext>
              </a:extLst>
            </p:cNvPr>
            <p:cNvSpPr/>
            <p:nvPr/>
          </p:nvSpPr>
          <p:spPr>
            <a:xfrm>
              <a:off x="3774016" y="-33739"/>
              <a:ext cx="1784369" cy="285750"/>
            </a:xfrm>
            <a:prstGeom prst="wedgeRoundRectCallout">
              <a:avLst>
                <a:gd name="adj1" fmla="val 21482"/>
                <a:gd name="adj2" fmla="val 108783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Volver a la página anterior.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A9189453-441B-4819-9BC5-22F956EC68D3}"/>
              </a:ext>
            </a:extLst>
          </p:cNvPr>
          <p:cNvGrpSpPr/>
          <p:nvPr/>
        </p:nvGrpSpPr>
        <p:grpSpPr>
          <a:xfrm>
            <a:off x="6200404" y="3230040"/>
            <a:ext cx="5517463" cy="3333750"/>
            <a:chOff x="0" y="0"/>
            <a:chExt cx="5898990" cy="3504565"/>
          </a:xfrm>
        </p:grpSpPr>
        <p:pic>
          <p:nvPicPr>
            <p:cNvPr id="28" name="Imagen 27">
              <a:extLst>
                <a:ext uri="{FF2B5EF4-FFF2-40B4-BE49-F238E27FC236}">
                  <a16:creationId xmlns:a16="http://schemas.microsoft.com/office/drawing/2014/main" id="{80F6D01A-3F45-4B77-941D-679D24FF293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1925"/>
              <a:ext cx="5743575" cy="33426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" name="Bocadillo: rectángulo con esquinas redondeadas 28">
              <a:extLst>
                <a:ext uri="{FF2B5EF4-FFF2-40B4-BE49-F238E27FC236}">
                  <a16:creationId xmlns:a16="http://schemas.microsoft.com/office/drawing/2014/main" id="{853F5EBA-B66F-4AAF-A668-979F747FB309}"/>
                </a:ext>
              </a:extLst>
            </p:cNvPr>
            <p:cNvSpPr/>
            <p:nvPr/>
          </p:nvSpPr>
          <p:spPr>
            <a:xfrm>
              <a:off x="2714625" y="914399"/>
              <a:ext cx="2098110" cy="419100"/>
            </a:xfrm>
            <a:prstGeom prst="wedgeRoundRectCallout">
              <a:avLst>
                <a:gd name="adj1" fmla="val -134518"/>
                <a:gd name="adj2" fmla="val 9148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Etapas y actividades realizadas por la SE, al requerimiento.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  <p:sp>
          <p:nvSpPr>
            <p:cNvPr id="30" name="Bocadillo: rectángulo con esquinas redondeadas 29">
              <a:extLst>
                <a:ext uri="{FF2B5EF4-FFF2-40B4-BE49-F238E27FC236}">
                  <a16:creationId xmlns:a16="http://schemas.microsoft.com/office/drawing/2014/main" id="{0782D0B9-BD16-4EC6-8D33-684F127D1F1C}"/>
                </a:ext>
              </a:extLst>
            </p:cNvPr>
            <p:cNvSpPr/>
            <p:nvPr/>
          </p:nvSpPr>
          <p:spPr>
            <a:xfrm>
              <a:off x="2676525" y="0"/>
              <a:ext cx="1991375" cy="323850"/>
            </a:xfrm>
            <a:prstGeom prst="wedgeRoundRectCallout">
              <a:avLst>
                <a:gd name="adj1" fmla="val -146314"/>
                <a:gd name="adj2" fmla="val 65753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Resumen del requerimiento.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  <p:sp>
          <p:nvSpPr>
            <p:cNvPr id="32" name="Bocadillo: rectángulo con esquinas redondeadas 31">
              <a:extLst>
                <a:ext uri="{FF2B5EF4-FFF2-40B4-BE49-F238E27FC236}">
                  <a16:creationId xmlns:a16="http://schemas.microsoft.com/office/drawing/2014/main" id="{26D43CF4-F593-4164-B83B-DAE679C1548D}"/>
                </a:ext>
              </a:extLst>
            </p:cNvPr>
            <p:cNvSpPr/>
            <p:nvPr/>
          </p:nvSpPr>
          <p:spPr>
            <a:xfrm>
              <a:off x="3971925" y="2543175"/>
              <a:ext cx="1927065" cy="419100"/>
            </a:xfrm>
            <a:prstGeom prst="wedgeRoundRectCallout">
              <a:avLst>
                <a:gd name="adj1" fmla="val -28548"/>
                <a:gd name="adj2" fmla="val -88579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Movimiento realizado en las SE, al requerimiento.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</p:grpSp>
      <p:sp>
        <p:nvSpPr>
          <p:cNvPr id="33" name="CuadroTexto 32">
            <a:extLst>
              <a:ext uri="{FF2B5EF4-FFF2-40B4-BE49-F238E27FC236}">
                <a16:creationId xmlns:a16="http://schemas.microsoft.com/office/drawing/2014/main" id="{4C5494CE-CCEC-47FC-BDDE-42CEB0B3B876}"/>
              </a:ext>
            </a:extLst>
          </p:cNvPr>
          <p:cNvSpPr txBox="1"/>
          <p:nvPr/>
        </p:nvSpPr>
        <p:spPr>
          <a:xfrm>
            <a:off x="447304" y="238306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0215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Correspondencia Externa EE.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7597766" y="3555580"/>
            <a:ext cx="399633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En el momento que el Ciudadano ingresa al modulo de correspondencia, puede ingresar a la correspondencia Externa (EE), allí encontrará los requerimientos enviados por la Secretaría de Educación.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D36E513E-4BA1-48F4-9CD1-7EF64BA101BF}"/>
              </a:ext>
            </a:extLst>
          </p:cNvPr>
          <p:cNvSpPr txBox="1"/>
          <p:nvPr/>
        </p:nvSpPr>
        <p:spPr>
          <a:xfrm>
            <a:off x="8431786" y="1613919"/>
            <a:ext cx="16629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Arial" charset="0"/>
                <a:cs typeface="Arial" charset="0"/>
              </a:rPr>
              <a:t>Módulo.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AD3A9B62-0FD8-40A3-99B9-97800A99A0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7766" y="2578437"/>
            <a:ext cx="440187" cy="436426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31AE2FF5-BEC2-4495-8B3E-00AC85C286B8}"/>
              </a:ext>
            </a:extLst>
          </p:cNvPr>
          <p:cNvSpPr txBox="1"/>
          <p:nvPr/>
        </p:nvSpPr>
        <p:spPr>
          <a:xfrm>
            <a:off x="8138590" y="2629094"/>
            <a:ext cx="26600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Correspondencia.</a:t>
            </a:r>
          </a:p>
        </p:txBody>
      </p:sp>
      <p:grpSp>
        <p:nvGrpSpPr>
          <p:cNvPr id="16" name="Grupo 15">
            <a:extLst>
              <a:ext uri="{FF2B5EF4-FFF2-40B4-BE49-F238E27FC236}">
                <a16:creationId xmlns:a16="http://schemas.microsoft.com/office/drawing/2014/main" id="{89068294-85E0-4927-8DE3-278D8C6CB370}"/>
              </a:ext>
            </a:extLst>
          </p:cNvPr>
          <p:cNvGrpSpPr/>
          <p:nvPr/>
        </p:nvGrpSpPr>
        <p:grpSpPr>
          <a:xfrm>
            <a:off x="866457" y="3014863"/>
            <a:ext cx="5624654" cy="1560195"/>
            <a:chOff x="0" y="0"/>
            <a:chExt cx="5624792" cy="1560195"/>
          </a:xfrm>
        </p:grpSpPr>
        <p:pic>
          <p:nvPicPr>
            <p:cNvPr id="18" name="Imagen 17">
              <a:extLst>
                <a:ext uri="{FF2B5EF4-FFF2-40B4-BE49-F238E27FC236}">
                  <a16:creationId xmlns:a16="http://schemas.microsoft.com/office/drawing/2014/main" id="{B0622551-2210-424B-87FC-707831DFE18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219065" cy="8845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Bocadillo: rectángulo con esquinas redondeadas 18">
              <a:extLst>
                <a:ext uri="{FF2B5EF4-FFF2-40B4-BE49-F238E27FC236}">
                  <a16:creationId xmlns:a16="http://schemas.microsoft.com/office/drawing/2014/main" id="{9121D909-3776-40C9-AE6D-0035A9077E5C}"/>
                </a:ext>
              </a:extLst>
            </p:cNvPr>
            <p:cNvSpPr/>
            <p:nvPr/>
          </p:nvSpPr>
          <p:spPr>
            <a:xfrm>
              <a:off x="3577722" y="1114425"/>
              <a:ext cx="2047070" cy="445770"/>
            </a:xfrm>
            <a:prstGeom prst="wedgeRoundRectCallout">
              <a:avLst>
                <a:gd name="adj1" fmla="val -69877"/>
                <a:gd name="adj2" fmla="val -54662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Clic, para ingresar a la correspondencia Externa EE. 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  <p:pic>
          <p:nvPicPr>
            <p:cNvPr id="20" name="Imagen 19">
              <a:extLst>
                <a:ext uri="{FF2B5EF4-FFF2-40B4-BE49-F238E27FC236}">
                  <a16:creationId xmlns:a16="http://schemas.microsoft.com/office/drawing/2014/main" id="{42FA9A4A-6910-4DF9-ABF9-D54BD75C49E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1175" y="809625"/>
              <a:ext cx="1952625" cy="27622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1" name="CuadroTexto 20">
            <a:extLst>
              <a:ext uri="{FF2B5EF4-FFF2-40B4-BE49-F238E27FC236}">
                <a16:creationId xmlns:a16="http://schemas.microsoft.com/office/drawing/2014/main" id="{2DB98DAE-36FB-4429-9103-C97427B5D2BA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1980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Correspondencia Externa EE.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4933208" y="1831032"/>
            <a:ext cx="3996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Ejemplo:  </a:t>
            </a:r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para este caso se trabajó con la Secretaría de Educación de Arauca.                           </a:t>
            </a:r>
          </a:p>
        </p:txBody>
      </p:sp>
      <p:grpSp>
        <p:nvGrpSpPr>
          <p:cNvPr id="18" name="Grupo 17">
            <a:extLst>
              <a:ext uri="{FF2B5EF4-FFF2-40B4-BE49-F238E27FC236}">
                <a16:creationId xmlns:a16="http://schemas.microsoft.com/office/drawing/2014/main" id="{EB515486-F164-44A6-A07D-CAB0E81AFC81}"/>
              </a:ext>
            </a:extLst>
          </p:cNvPr>
          <p:cNvGrpSpPr/>
          <p:nvPr/>
        </p:nvGrpSpPr>
        <p:grpSpPr>
          <a:xfrm>
            <a:off x="5043579" y="3233221"/>
            <a:ext cx="6044493" cy="1639339"/>
            <a:chOff x="0" y="0"/>
            <a:chExt cx="5073648" cy="1326887"/>
          </a:xfrm>
        </p:grpSpPr>
        <p:sp>
          <p:nvSpPr>
            <p:cNvPr id="19" name="Rectángulo 18">
              <a:extLst>
                <a:ext uri="{FF2B5EF4-FFF2-40B4-BE49-F238E27FC236}">
                  <a16:creationId xmlns:a16="http://schemas.microsoft.com/office/drawing/2014/main" id="{F24BFD13-CC0B-40FA-9AF2-52A4175F0662}"/>
                </a:ext>
              </a:extLst>
            </p:cNvPr>
            <p:cNvSpPr/>
            <p:nvPr/>
          </p:nvSpPr>
          <p:spPr>
            <a:xfrm>
              <a:off x="1552575" y="476250"/>
              <a:ext cx="1876425" cy="419100"/>
            </a:xfrm>
            <a:prstGeom prst="rect">
              <a:avLst/>
            </a:prstGeom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s-CO" sz="1200" b="1">
                  <a:effectLst/>
                  <a:latin typeface="Arial" panose="020B0604020202020204" pitchFamily="34" charset="0"/>
                  <a:ea typeface="Tahoma" panose="020B0604030504040204" pitchFamily="34" charset="0"/>
                </a:rPr>
                <a:t>ARA 2018 </a:t>
              </a:r>
              <a:r>
                <a:rPr lang="es-CO" sz="1200" b="1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Tahoma" panose="020B0604030504040204" pitchFamily="34" charset="0"/>
                </a:rPr>
                <a:t>EE </a:t>
              </a:r>
              <a:r>
                <a:rPr lang="es-CO" sz="1200" b="1">
                  <a:effectLst/>
                  <a:latin typeface="Arial" panose="020B0604020202020204" pitchFamily="34" charset="0"/>
                  <a:ea typeface="Tahoma" panose="020B0604030504040204" pitchFamily="34" charset="0"/>
                </a:rPr>
                <a:t>0001</a:t>
              </a:r>
              <a:endParaRPr lang="es-CO" sz="110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  <p:grpSp>
          <p:nvGrpSpPr>
            <p:cNvPr id="20" name="Grupo 19">
              <a:extLst>
                <a:ext uri="{FF2B5EF4-FFF2-40B4-BE49-F238E27FC236}">
                  <a16:creationId xmlns:a16="http://schemas.microsoft.com/office/drawing/2014/main" id="{A24FD72F-14E5-490F-95F1-A8B3B9B50CD5}"/>
                </a:ext>
              </a:extLst>
            </p:cNvPr>
            <p:cNvGrpSpPr/>
            <p:nvPr/>
          </p:nvGrpSpPr>
          <p:grpSpPr>
            <a:xfrm>
              <a:off x="0" y="0"/>
              <a:ext cx="5073648" cy="1326887"/>
              <a:chOff x="-24557" y="-728633"/>
              <a:chExt cx="5354331" cy="2197912"/>
            </a:xfrm>
          </p:grpSpPr>
          <p:sp>
            <p:nvSpPr>
              <p:cNvPr id="22" name="Bocadillo: rectángulo con esquinas redondeadas 21">
                <a:extLst>
                  <a:ext uri="{FF2B5EF4-FFF2-40B4-BE49-F238E27FC236}">
                    <a16:creationId xmlns:a16="http://schemas.microsoft.com/office/drawing/2014/main" id="{9822B31F-79CD-4800-904C-CC02935862DD}"/>
                  </a:ext>
                </a:extLst>
              </p:cNvPr>
              <p:cNvSpPr/>
              <p:nvPr/>
            </p:nvSpPr>
            <p:spPr>
              <a:xfrm>
                <a:off x="-24557" y="183079"/>
                <a:ext cx="1492249" cy="419100"/>
              </a:xfrm>
              <a:prstGeom prst="wedgeRoundRectCallout">
                <a:avLst>
                  <a:gd name="adj1" fmla="val 75718"/>
                  <a:gd name="adj2" fmla="val 10828"/>
                  <a:gd name="adj3" fmla="val 16667"/>
                </a:avLst>
              </a:prstGeom>
              <a:ln w="9525">
                <a:solidFill>
                  <a:srgbClr val="C0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115"/>
                  </a:lnSpc>
                  <a:spcAft>
                    <a:spcPts val="0"/>
                  </a:spcAft>
                </a:pPr>
                <a:r>
                  <a:rPr lang="es-ES" sz="1000" dirty="0">
                    <a:solidFill>
                      <a:srgbClr val="000000"/>
                    </a:solidFill>
                    <a:effectLst/>
                    <a:latin typeface="Tahoma" panose="020B0604030504040204" pitchFamily="34" charset="0"/>
                    <a:ea typeface="Tahoma" panose="020B0604030504040204" pitchFamily="34" charset="0"/>
                  </a:rPr>
                  <a:t>Iniciales de la Secretaría de Educación</a:t>
                </a:r>
                <a:endParaRPr lang="es-CO" sz="1400" dirty="0">
                  <a:effectLst/>
                  <a:latin typeface="Tahoma" panose="020B0604030504040204" pitchFamily="34" charset="0"/>
                  <a:ea typeface="Tahoma" panose="020B0604030504040204" pitchFamily="34" charset="0"/>
                </a:endParaRPr>
              </a:p>
            </p:txBody>
          </p:sp>
          <p:sp>
            <p:nvSpPr>
              <p:cNvPr id="24" name="Bocadillo: rectángulo con esquinas redondeadas 23">
                <a:extLst>
                  <a:ext uri="{FF2B5EF4-FFF2-40B4-BE49-F238E27FC236}">
                    <a16:creationId xmlns:a16="http://schemas.microsoft.com/office/drawing/2014/main" id="{689524D5-84B5-47D9-9D00-72F6722A1F0B}"/>
                  </a:ext>
                </a:extLst>
              </p:cNvPr>
              <p:cNvSpPr/>
              <p:nvPr/>
            </p:nvSpPr>
            <p:spPr>
              <a:xfrm>
                <a:off x="1983256" y="1050179"/>
                <a:ext cx="1492249" cy="419100"/>
              </a:xfrm>
              <a:prstGeom prst="wedgeRoundRectCallout">
                <a:avLst>
                  <a:gd name="adj1" fmla="val -17122"/>
                  <a:gd name="adj2" fmla="val -185618"/>
                  <a:gd name="adj3" fmla="val 16667"/>
                </a:avLst>
              </a:prstGeom>
              <a:ln w="9525">
                <a:solidFill>
                  <a:srgbClr val="C0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115"/>
                  </a:lnSpc>
                  <a:spcAft>
                    <a:spcPts val="0"/>
                  </a:spcAft>
                </a:pPr>
                <a:r>
                  <a:rPr lang="es-ES" sz="1000" dirty="0">
                    <a:solidFill>
                      <a:srgbClr val="000000"/>
                    </a:solidFill>
                    <a:effectLst/>
                    <a:latin typeface="Tahoma" panose="020B0604030504040204" pitchFamily="34" charset="0"/>
                    <a:ea typeface="Tahoma" panose="020B0604030504040204" pitchFamily="34" charset="0"/>
                  </a:rPr>
                  <a:t>Año en que se hace o se realizó el radicado</a:t>
                </a:r>
                <a:endParaRPr lang="es-CO" sz="1400" dirty="0">
                  <a:effectLst/>
                  <a:latin typeface="Tahoma" panose="020B0604030504040204" pitchFamily="34" charset="0"/>
                  <a:ea typeface="Tahoma" panose="020B0604030504040204" pitchFamily="34" charset="0"/>
                </a:endParaRPr>
              </a:p>
            </p:txBody>
          </p:sp>
          <p:sp>
            <p:nvSpPr>
              <p:cNvPr id="25" name="Bocadillo: rectángulo con esquinas redondeadas 24">
                <a:extLst>
                  <a:ext uri="{FF2B5EF4-FFF2-40B4-BE49-F238E27FC236}">
                    <a16:creationId xmlns:a16="http://schemas.microsoft.com/office/drawing/2014/main" id="{FC2CC140-307C-4A92-AE7E-18FA2C5C264E}"/>
                  </a:ext>
                </a:extLst>
              </p:cNvPr>
              <p:cNvSpPr/>
              <p:nvPr/>
            </p:nvSpPr>
            <p:spPr>
              <a:xfrm>
                <a:off x="1804432" y="-728633"/>
                <a:ext cx="1492250" cy="419100"/>
              </a:xfrm>
              <a:prstGeom prst="wedgeRoundRectCallout">
                <a:avLst>
                  <a:gd name="adj1" fmla="val 16673"/>
                  <a:gd name="adj2" fmla="val 169208"/>
                  <a:gd name="adj3" fmla="val 16667"/>
                </a:avLst>
              </a:prstGeom>
              <a:ln w="9525">
                <a:solidFill>
                  <a:srgbClr val="C0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115"/>
                  </a:lnSpc>
                  <a:spcAft>
                    <a:spcPts val="0"/>
                  </a:spcAft>
                </a:pPr>
                <a:r>
                  <a:rPr lang="es-ES" sz="1000" dirty="0">
                    <a:solidFill>
                      <a:srgbClr val="000000"/>
                    </a:solidFill>
                    <a:effectLst/>
                    <a:latin typeface="Tahoma" panose="020B0604030504040204" pitchFamily="34" charset="0"/>
                    <a:ea typeface="Tahoma" panose="020B0604030504040204" pitchFamily="34" charset="0"/>
                  </a:rPr>
                  <a:t>Tipo de radicado</a:t>
                </a:r>
                <a:endParaRPr lang="es-CO" sz="1400" dirty="0">
                  <a:effectLst/>
                  <a:latin typeface="Tahoma" panose="020B0604030504040204" pitchFamily="34" charset="0"/>
                  <a:ea typeface="Tahoma" panose="020B0604030504040204" pitchFamily="34" charset="0"/>
                </a:endParaRPr>
              </a:p>
            </p:txBody>
          </p:sp>
          <p:sp>
            <p:nvSpPr>
              <p:cNvPr id="26" name="Bocadillo: rectángulo con esquinas redondeadas 25">
                <a:extLst>
                  <a:ext uri="{FF2B5EF4-FFF2-40B4-BE49-F238E27FC236}">
                    <a16:creationId xmlns:a16="http://schemas.microsoft.com/office/drawing/2014/main" id="{F9B12CA6-EA9A-43D1-869D-63FADD711AE1}"/>
                  </a:ext>
                </a:extLst>
              </p:cNvPr>
              <p:cNvSpPr/>
              <p:nvPr/>
            </p:nvSpPr>
            <p:spPr>
              <a:xfrm>
                <a:off x="3837524" y="183079"/>
                <a:ext cx="1492250" cy="419100"/>
              </a:xfrm>
              <a:prstGeom prst="wedgeRoundRectCallout">
                <a:avLst>
                  <a:gd name="adj1" fmla="val -82262"/>
                  <a:gd name="adj2" fmla="val 3298"/>
                  <a:gd name="adj3" fmla="val 16667"/>
                </a:avLst>
              </a:prstGeom>
              <a:ln w="9525">
                <a:solidFill>
                  <a:srgbClr val="C0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115"/>
                  </a:lnSpc>
                  <a:spcAft>
                    <a:spcPts val="0"/>
                  </a:spcAft>
                </a:pPr>
                <a:r>
                  <a:rPr lang="es-ES" sz="1000" dirty="0">
                    <a:solidFill>
                      <a:srgbClr val="000000"/>
                    </a:solidFill>
                    <a:effectLst/>
                    <a:latin typeface="Tahoma" panose="020B0604030504040204" pitchFamily="34" charset="0"/>
                    <a:ea typeface="Tahoma" panose="020B0604030504040204" pitchFamily="34" charset="0"/>
                  </a:rPr>
                  <a:t>Consecutivo del radicado.</a:t>
                </a:r>
                <a:endParaRPr lang="es-CO" sz="1400" dirty="0">
                  <a:effectLst/>
                  <a:latin typeface="Tahoma" panose="020B0604030504040204" pitchFamily="34" charset="0"/>
                  <a:ea typeface="Tahoma" panose="020B0604030504040204" pitchFamily="34" charset="0"/>
                </a:endParaRPr>
              </a:p>
            </p:txBody>
          </p:sp>
        </p:grpSp>
      </p:grpSp>
      <p:sp>
        <p:nvSpPr>
          <p:cNvPr id="16" name="CuadroTexto 15">
            <a:extLst>
              <a:ext uri="{FF2B5EF4-FFF2-40B4-BE49-F238E27FC236}">
                <a16:creationId xmlns:a16="http://schemas.microsoft.com/office/drawing/2014/main" id="{95B9DDD4-A28F-4912-8C93-88569D8A2BBC}"/>
              </a:ext>
            </a:extLst>
          </p:cNvPr>
          <p:cNvSpPr txBox="1"/>
          <p:nvPr/>
        </p:nvSpPr>
        <p:spPr>
          <a:xfrm>
            <a:off x="786233" y="3389516"/>
            <a:ext cx="35069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b="1" dirty="0">
                <a:latin typeface="Arial" charset="0"/>
                <a:cs typeface="Arial" charset="0"/>
              </a:rPr>
              <a:t>La Correspondencia Externa, estará identificada por las letras “EE”, y tendrá la siguiente denominación:  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24EFD8C9-5778-4AE8-9272-4174D410213D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2035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Correspondencia Externa EE.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7597766" y="3439869"/>
            <a:ext cx="386539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Al dar clic en Externa Enviada, el usuario podrá ver la correspondencia enviada por la Secretaría de Educación. </a:t>
            </a:r>
          </a:p>
          <a:p>
            <a:pPr algn="just"/>
            <a:endParaRPr lang="es-ES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algn="just"/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El objetivo de este módulo es, informar al ciudadano sobre su solicitud y/o solicitarle mayor información.</a:t>
            </a:r>
            <a:endParaRPr lang="es-CO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</p:txBody>
      </p:sp>
      <p:grpSp>
        <p:nvGrpSpPr>
          <p:cNvPr id="12" name="Grupo 11">
            <a:extLst>
              <a:ext uri="{FF2B5EF4-FFF2-40B4-BE49-F238E27FC236}">
                <a16:creationId xmlns:a16="http://schemas.microsoft.com/office/drawing/2014/main" id="{18C180A6-A629-4E0A-A506-D7DE099E709A}"/>
              </a:ext>
            </a:extLst>
          </p:cNvPr>
          <p:cNvGrpSpPr/>
          <p:nvPr/>
        </p:nvGrpSpPr>
        <p:grpSpPr>
          <a:xfrm>
            <a:off x="728838" y="2495744"/>
            <a:ext cx="6286500" cy="2733675"/>
            <a:chOff x="0" y="-133350"/>
            <a:chExt cx="6286500" cy="2733675"/>
          </a:xfrm>
        </p:grpSpPr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DC49C783-DBFC-40F9-AF0E-94C0A4C92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286500" cy="19907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" name="Bocadillo: rectángulo con esquinas redondeadas 16">
              <a:extLst>
                <a:ext uri="{FF2B5EF4-FFF2-40B4-BE49-F238E27FC236}">
                  <a16:creationId xmlns:a16="http://schemas.microsoft.com/office/drawing/2014/main" id="{F3E62C09-EA40-4659-8A5B-A5DA5890FCF9}"/>
                </a:ext>
              </a:extLst>
            </p:cNvPr>
            <p:cNvSpPr/>
            <p:nvPr/>
          </p:nvSpPr>
          <p:spPr>
            <a:xfrm>
              <a:off x="4162425" y="-133350"/>
              <a:ext cx="2124075" cy="571500"/>
            </a:xfrm>
            <a:prstGeom prst="wedgeRoundRectCallout">
              <a:avLst>
                <a:gd name="adj1" fmla="val 12147"/>
                <a:gd name="adj2" fmla="val 151220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Dar clic, para ver la información que contiene el documento recibido.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  <p:sp>
          <p:nvSpPr>
            <p:cNvPr id="21" name="Bocadillo: rectángulo con esquinas redondeadas 20">
              <a:extLst>
                <a:ext uri="{FF2B5EF4-FFF2-40B4-BE49-F238E27FC236}">
                  <a16:creationId xmlns:a16="http://schemas.microsoft.com/office/drawing/2014/main" id="{840F57B5-A183-49C5-AE10-B408906AC16E}"/>
                </a:ext>
              </a:extLst>
            </p:cNvPr>
            <p:cNvSpPr/>
            <p:nvPr/>
          </p:nvSpPr>
          <p:spPr>
            <a:xfrm>
              <a:off x="3190875" y="2028825"/>
              <a:ext cx="2124075" cy="571500"/>
            </a:xfrm>
            <a:prstGeom prst="wedgeRoundRectCallout">
              <a:avLst>
                <a:gd name="adj1" fmla="val 73151"/>
                <a:gd name="adj2" fmla="val -146311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Dar clic, para ver la información adjunta que contiene el documento recibido.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</p:grpSp>
      <p:sp>
        <p:nvSpPr>
          <p:cNvPr id="24" name="CuadroTexto 23">
            <a:extLst>
              <a:ext uri="{FF2B5EF4-FFF2-40B4-BE49-F238E27FC236}">
                <a16:creationId xmlns:a16="http://schemas.microsoft.com/office/drawing/2014/main" id="{0499E24A-CB3B-459A-8016-0EE31372F37F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9233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Correspondencia Externa EE.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7597766" y="3439869"/>
            <a:ext cx="38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A sí se visualiza la información enviada por la Secretaría de Educación al ciudadano.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B4FF337E-F148-42EE-9E93-7671CD15DB7A}"/>
              </a:ext>
            </a:extLst>
          </p:cNvPr>
          <p:cNvGrpSpPr/>
          <p:nvPr/>
        </p:nvGrpSpPr>
        <p:grpSpPr>
          <a:xfrm>
            <a:off x="1024112" y="1942618"/>
            <a:ext cx="5991225" cy="3733165"/>
            <a:chOff x="0" y="0"/>
            <a:chExt cx="5991225" cy="3733165"/>
          </a:xfrm>
        </p:grpSpPr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95963CB7-DC67-4C0B-86AF-F9471AC3715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575"/>
              <a:ext cx="3048000" cy="370459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1" name="Grupo 10">
              <a:extLst>
                <a:ext uri="{FF2B5EF4-FFF2-40B4-BE49-F238E27FC236}">
                  <a16:creationId xmlns:a16="http://schemas.microsoft.com/office/drawing/2014/main" id="{995377EB-F024-4954-921E-AB6E70498714}"/>
                </a:ext>
              </a:extLst>
            </p:cNvPr>
            <p:cNvGrpSpPr/>
            <p:nvPr/>
          </p:nvGrpSpPr>
          <p:grpSpPr>
            <a:xfrm>
              <a:off x="2686751" y="0"/>
              <a:ext cx="3304474" cy="3128504"/>
              <a:chOff x="-408874" y="0"/>
              <a:chExt cx="3304474" cy="3128504"/>
            </a:xfrm>
          </p:grpSpPr>
          <p:pic>
            <p:nvPicPr>
              <p:cNvPr id="16" name="Imagen 15">
                <a:extLst>
                  <a:ext uri="{FF2B5EF4-FFF2-40B4-BE49-F238E27FC236}">
                    <a16:creationId xmlns:a16="http://schemas.microsoft.com/office/drawing/2014/main" id="{5A267061-C1B0-4A83-B837-065D9C2D37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harpenSoften amount="5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625" y="0"/>
                <a:ext cx="2847975" cy="147066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8" name="Bocadillo: rectángulo con esquinas redondeadas 17">
                <a:extLst>
                  <a:ext uri="{FF2B5EF4-FFF2-40B4-BE49-F238E27FC236}">
                    <a16:creationId xmlns:a16="http://schemas.microsoft.com/office/drawing/2014/main" id="{DCE691E5-7B90-431B-876D-3E769E17B9DE}"/>
                  </a:ext>
                </a:extLst>
              </p:cNvPr>
              <p:cNvSpPr/>
              <p:nvPr/>
            </p:nvSpPr>
            <p:spPr>
              <a:xfrm>
                <a:off x="47625" y="1533525"/>
                <a:ext cx="2414942" cy="450215"/>
              </a:xfrm>
              <a:prstGeom prst="wedgeRoundRectCallout">
                <a:avLst>
                  <a:gd name="adj1" fmla="val 13129"/>
                  <a:gd name="adj2" fmla="val -116766"/>
                  <a:gd name="adj3" fmla="val 16667"/>
                </a:avLst>
              </a:prstGeom>
              <a:ln w="9525">
                <a:solidFill>
                  <a:srgbClr val="C0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115"/>
                  </a:lnSpc>
                  <a:spcAft>
                    <a:spcPts val="0"/>
                  </a:spcAft>
                </a:pPr>
                <a:r>
                  <a:rPr lang="es-ES" sz="1000" dirty="0">
                    <a:solidFill>
                      <a:srgbClr val="000000"/>
                    </a:solidFill>
                    <a:effectLst/>
                    <a:latin typeface="Tahoma" panose="020B0604030504040204" pitchFamily="34" charset="0"/>
                    <a:ea typeface="Tahoma" panose="020B0604030504040204" pitchFamily="34" charset="0"/>
                  </a:rPr>
                  <a:t>Dar clic, para ver la información adjunta que contiene el documento recibido</a:t>
                </a:r>
                <a:r>
                  <a:rPr lang="es-ES" sz="800" dirty="0">
                    <a:solidFill>
                      <a:srgbClr val="000000"/>
                    </a:solidFill>
                    <a:effectLst/>
                    <a:latin typeface="Tahoma" panose="020B0604030504040204" pitchFamily="34" charset="0"/>
                    <a:ea typeface="Tahoma" panose="020B0604030504040204" pitchFamily="34" charset="0"/>
                  </a:rPr>
                  <a:t>.</a:t>
                </a:r>
                <a:endParaRPr lang="es-CO" sz="1100" dirty="0">
                  <a:effectLst/>
                  <a:latin typeface="Tahoma" panose="020B0604030504040204" pitchFamily="34" charset="0"/>
                  <a:ea typeface="Tahoma" panose="020B0604030504040204" pitchFamily="34" charset="0"/>
                </a:endParaRPr>
              </a:p>
            </p:txBody>
          </p:sp>
          <p:sp>
            <p:nvSpPr>
              <p:cNvPr id="19" name="Bocadillo: rectángulo con esquinas redondeadas 18">
                <a:extLst>
                  <a:ext uri="{FF2B5EF4-FFF2-40B4-BE49-F238E27FC236}">
                    <a16:creationId xmlns:a16="http://schemas.microsoft.com/office/drawing/2014/main" id="{35E60FCC-3EA3-414E-9A64-92CEC3CE242B}"/>
                  </a:ext>
                </a:extLst>
              </p:cNvPr>
              <p:cNvSpPr/>
              <p:nvPr/>
            </p:nvSpPr>
            <p:spPr>
              <a:xfrm>
                <a:off x="-408874" y="2678289"/>
                <a:ext cx="2124075" cy="450215"/>
              </a:xfrm>
              <a:prstGeom prst="wedgeRoundRectCallout">
                <a:avLst>
                  <a:gd name="adj1" fmla="val -60871"/>
                  <a:gd name="adj2" fmla="val -146311"/>
                  <a:gd name="adj3" fmla="val 16667"/>
                </a:avLst>
              </a:prstGeom>
              <a:ln w="9525">
                <a:solidFill>
                  <a:srgbClr val="C0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1115"/>
                  </a:lnSpc>
                  <a:spcAft>
                    <a:spcPts val="0"/>
                  </a:spcAft>
                </a:pPr>
                <a:r>
                  <a:rPr lang="es-ES" sz="1000" dirty="0">
                    <a:solidFill>
                      <a:srgbClr val="000000"/>
                    </a:solidFill>
                    <a:effectLst/>
                    <a:latin typeface="Tahoma" panose="020B0604030504040204" pitchFamily="34" charset="0"/>
                    <a:ea typeface="Tahoma" panose="020B0604030504040204" pitchFamily="34" charset="0"/>
                  </a:rPr>
                  <a:t>Documento informativo, enviado por la Secretaría de Educación</a:t>
                </a:r>
                <a:r>
                  <a:rPr lang="es-ES" sz="800" dirty="0">
                    <a:solidFill>
                      <a:srgbClr val="000000"/>
                    </a:solidFill>
                    <a:effectLst/>
                    <a:latin typeface="Tahoma" panose="020B0604030504040204" pitchFamily="34" charset="0"/>
                    <a:ea typeface="Tahoma" panose="020B0604030504040204" pitchFamily="34" charset="0"/>
                  </a:rPr>
                  <a:t>.</a:t>
                </a:r>
                <a:endParaRPr lang="es-CO" sz="1100" dirty="0">
                  <a:effectLst/>
                  <a:latin typeface="Tahoma" panose="020B0604030504040204" pitchFamily="34" charset="0"/>
                  <a:ea typeface="Tahoma" panose="020B0604030504040204" pitchFamily="34" charset="0"/>
                </a:endParaRPr>
              </a:p>
            </p:txBody>
          </p:sp>
        </p:grpSp>
      </p:grpSp>
      <p:sp>
        <p:nvSpPr>
          <p:cNvPr id="20" name="CuadroTexto 19">
            <a:extLst>
              <a:ext uri="{FF2B5EF4-FFF2-40B4-BE49-F238E27FC236}">
                <a16:creationId xmlns:a16="http://schemas.microsoft.com/office/drawing/2014/main" id="{71D315A7-2BD8-4B0A-B6AF-8E5DF6A16261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4091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CuadroTexto 55">
            <a:extLst>
              <a:ext uri="{FF2B5EF4-FFF2-40B4-BE49-F238E27FC236}">
                <a16:creationId xmlns:a16="http://schemas.microsoft.com/office/drawing/2014/main" id="{F20EDB46-E7A7-4CCB-8CF6-22E298DA6BB6}"/>
              </a:ext>
            </a:extLst>
          </p:cNvPr>
          <p:cNvSpPr txBox="1"/>
          <p:nvPr/>
        </p:nvSpPr>
        <p:spPr>
          <a:xfrm>
            <a:off x="371475" y="3139817"/>
            <a:ext cx="369252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400" b="1" dirty="0">
                <a:latin typeface="Arial" charset="0"/>
                <a:cs typeface="Arial" charset="0"/>
              </a:rPr>
              <a:t>Persona Natural</a:t>
            </a:r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.  </a:t>
            </a:r>
          </a:p>
          <a:p>
            <a:pPr algn="ctr"/>
            <a:endParaRPr lang="es-ES" sz="1400" b="1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algn="ctr"/>
            <a:r>
              <a:rPr lang="es-ES" sz="1400" b="1" dirty="0">
                <a:latin typeface="Arial" charset="0"/>
                <a:cs typeface="Arial" charset="0"/>
              </a:rPr>
              <a:t>Nota: </a:t>
            </a:r>
            <a:r>
              <a:rPr lang="es-ES" sz="1400" dirty="0">
                <a:latin typeface="Arial" charset="0"/>
                <a:cs typeface="Arial" charset="0"/>
              </a:rPr>
              <a:t>los campos con asterisco (*) son obligatorios</a:t>
            </a:r>
            <a:endParaRPr lang="es-CO" sz="1400" dirty="0">
              <a:latin typeface="Arial" charset="0"/>
              <a:cs typeface="Arial" charset="0"/>
            </a:endParaRPr>
          </a:p>
          <a:p>
            <a:pPr algn="just"/>
            <a:r>
              <a:rPr lang="es-E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 	</a:t>
            </a:r>
            <a:endParaRPr lang="es-CO" sz="1400" b="1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</p:txBody>
      </p:sp>
      <p:grpSp>
        <p:nvGrpSpPr>
          <p:cNvPr id="28" name="Grupo 27">
            <a:extLst>
              <a:ext uri="{FF2B5EF4-FFF2-40B4-BE49-F238E27FC236}">
                <a16:creationId xmlns:a16="http://schemas.microsoft.com/office/drawing/2014/main" id="{DCF89822-011C-42B7-9C44-E13E4DF9D1EB}"/>
              </a:ext>
            </a:extLst>
          </p:cNvPr>
          <p:cNvGrpSpPr/>
          <p:nvPr/>
        </p:nvGrpSpPr>
        <p:grpSpPr>
          <a:xfrm>
            <a:off x="5204178" y="929437"/>
            <a:ext cx="6616347" cy="5460074"/>
            <a:chOff x="0" y="0"/>
            <a:chExt cx="5724525" cy="4695825"/>
          </a:xfrm>
        </p:grpSpPr>
        <p:grpSp>
          <p:nvGrpSpPr>
            <p:cNvPr id="29" name="Grupo 28">
              <a:extLst>
                <a:ext uri="{FF2B5EF4-FFF2-40B4-BE49-F238E27FC236}">
                  <a16:creationId xmlns:a16="http://schemas.microsoft.com/office/drawing/2014/main" id="{343C4F2C-F6AA-4A7D-B78B-4B41B87B0FA7}"/>
                </a:ext>
              </a:extLst>
            </p:cNvPr>
            <p:cNvGrpSpPr/>
            <p:nvPr/>
          </p:nvGrpSpPr>
          <p:grpSpPr>
            <a:xfrm>
              <a:off x="0" y="0"/>
              <a:ext cx="5724525" cy="4695825"/>
              <a:chOff x="0" y="0"/>
              <a:chExt cx="5724525" cy="4695825"/>
            </a:xfrm>
          </p:grpSpPr>
          <p:grpSp>
            <p:nvGrpSpPr>
              <p:cNvPr id="31" name="Grupo 30">
                <a:extLst>
                  <a:ext uri="{FF2B5EF4-FFF2-40B4-BE49-F238E27FC236}">
                    <a16:creationId xmlns:a16="http://schemas.microsoft.com/office/drawing/2014/main" id="{FC46C98B-0A2F-4D14-8359-15C2DCB776D8}"/>
                  </a:ext>
                </a:extLst>
              </p:cNvPr>
              <p:cNvGrpSpPr/>
              <p:nvPr/>
            </p:nvGrpSpPr>
            <p:grpSpPr>
              <a:xfrm>
                <a:off x="0" y="0"/>
                <a:ext cx="5724525" cy="4695825"/>
                <a:chOff x="0" y="0"/>
                <a:chExt cx="6610350" cy="5219700"/>
              </a:xfrm>
            </p:grpSpPr>
            <p:pic>
              <p:nvPicPr>
                <p:cNvPr id="34" name="Imagen 33">
                  <a:extLst>
                    <a:ext uri="{FF2B5EF4-FFF2-40B4-BE49-F238E27FC236}">
                      <a16:creationId xmlns:a16="http://schemas.microsoft.com/office/drawing/2014/main" id="{2817847C-91FC-4993-BD86-E4C3E986664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BEBA8EAE-BF5A-486C-A8C5-ECC9F3942E4B}">
                      <a14:imgProps xmlns:a14="http://schemas.microsoft.com/office/drawing/2010/main">
                        <a14:imgLayer r:embed="rId3">
                          <a14:imgEffect>
                            <a14:sharpenSoften amount="5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6610350" cy="5219700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35" name="Bocadillo: rectángulo con esquinas redondeadas 34">
                  <a:extLst>
                    <a:ext uri="{FF2B5EF4-FFF2-40B4-BE49-F238E27FC236}">
                      <a16:creationId xmlns:a16="http://schemas.microsoft.com/office/drawing/2014/main" id="{06AA63D6-70EE-4FDF-B4D4-A32FF1C2396C}"/>
                    </a:ext>
                  </a:extLst>
                </p:cNvPr>
                <p:cNvSpPr/>
                <p:nvPr/>
              </p:nvSpPr>
              <p:spPr>
                <a:xfrm>
                  <a:off x="295274" y="4333875"/>
                  <a:ext cx="1447799" cy="472907"/>
                </a:xfrm>
                <a:prstGeom prst="wedgeRoundRectCallout">
                  <a:avLst>
                    <a:gd name="adj1" fmla="val 106397"/>
                    <a:gd name="adj2" fmla="val 13468"/>
                    <a:gd name="adj3" fmla="val 16667"/>
                  </a:avLst>
                </a:prstGeom>
                <a:ln w="9525">
                  <a:solidFill>
                    <a:srgbClr val="C0000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s-ES" sz="1000" dirty="0"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Dar clic en</a:t>
                  </a:r>
                  <a:r>
                    <a:rPr lang="es-ES" sz="1000" b="1" dirty="0"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 NO SOY UN ROBOT</a:t>
                  </a:r>
                  <a:endParaRPr lang="es-CO" sz="1200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endParaRPr>
                </a:p>
              </p:txBody>
            </p:sp>
            <p:sp>
              <p:nvSpPr>
                <p:cNvPr id="36" name="Bocadillo: rectángulo con esquinas redondeadas 35">
                  <a:extLst>
                    <a:ext uri="{FF2B5EF4-FFF2-40B4-BE49-F238E27FC236}">
                      <a16:creationId xmlns:a16="http://schemas.microsoft.com/office/drawing/2014/main" id="{EE17FF2F-2F72-4944-89E2-54551E2E47EC}"/>
                    </a:ext>
                  </a:extLst>
                </p:cNvPr>
                <p:cNvSpPr/>
                <p:nvPr/>
              </p:nvSpPr>
              <p:spPr>
                <a:xfrm>
                  <a:off x="4457701" y="3209925"/>
                  <a:ext cx="1943100" cy="596964"/>
                </a:xfrm>
                <a:prstGeom prst="wedgeRoundRectCallout">
                  <a:avLst>
                    <a:gd name="adj1" fmla="val -71912"/>
                    <a:gd name="adj2" fmla="val 30807"/>
                    <a:gd name="adj3" fmla="val 16667"/>
                  </a:avLst>
                </a:prstGeom>
                <a:ln w="9525">
                  <a:solidFill>
                    <a:srgbClr val="C0000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s-ES" sz="1000" dirty="0">
                      <a:solidFill>
                        <a:srgbClr val="000000"/>
                      </a:solidFill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Nombre corto y de alta recordación, en minúsculas</a:t>
                  </a:r>
                  <a:r>
                    <a:rPr lang="es-ES" sz="1000" dirty="0">
                      <a:solidFill>
                        <a:srgbClr val="FF0000"/>
                      </a:solidFill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 </a:t>
                  </a:r>
                  <a:r>
                    <a:rPr lang="es-ES" sz="1000" dirty="0">
                      <a:solidFill>
                        <a:srgbClr val="000000"/>
                      </a:solidFill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y sin</a:t>
                  </a:r>
                  <a:r>
                    <a:rPr lang="es-ES" sz="1000" spc="10" dirty="0">
                      <a:solidFill>
                        <a:srgbClr val="000000"/>
                      </a:solidFill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 </a:t>
                  </a:r>
                  <a:r>
                    <a:rPr lang="es-ES" sz="1000" dirty="0">
                      <a:solidFill>
                        <a:srgbClr val="000000"/>
                      </a:solidFill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espacios.</a:t>
                  </a:r>
                  <a:endParaRPr lang="es-CO" sz="1400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endParaRPr>
                </a:p>
              </p:txBody>
            </p:sp>
            <p:sp>
              <p:nvSpPr>
                <p:cNvPr id="37" name="Bocadillo: rectángulo con esquinas redondeadas 36">
                  <a:extLst>
                    <a:ext uri="{FF2B5EF4-FFF2-40B4-BE49-F238E27FC236}">
                      <a16:creationId xmlns:a16="http://schemas.microsoft.com/office/drawing/2014/main" id="{E50BB4F3-C0E9-475B-A3F3-1946267FA198}"/>
                    </a:ext>
                  </a:extLst>
                </p:cNvPr>
                <p:cNvSpPr/>
                <p:nvPr/>
              </p:nvSpPr>
              <p:spPr>
                <a:xfrm>
                  <a:off x="4401891" y="3891590"/>
                  <a:ext cx="2047875" cy="459924"/>
                </a:xfrm>
                <a:prstGeom prst="wedgeRoundRectCallout">
                  <a:avLst>
                    <a:gd name="adj1" fmla="val -68972"/>
                    <a:gd name="adj2" fmla="val -43102"/>
                    <a:gd name="adj3" fmla="val 16667"/>
                  </a:avLst>
                </a:prstGeom>
                <a:ln w="9525">
                  <a:solidFill>
                    <a:srgbClr val="C0000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s-ES" sz="1000" dirty="0">
                      <a:solidFill>
                        <a:srgbClr val="000000"/>
                      </a:solidFill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Contraseña corta y de alta recordación.</a:t>
                  </a:r>
                  <a:endParaRPr lang="es-CO" sz="1400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endParaRPr>
                </a:p>
              </p:txBody>
            </p:sp>
            <p:sp>
              <p:nvSpPr>
                <p:cNvPr id="38" name="Bocadillo: rectángulo con esquinas redondeadas 37">
                  <a:extLst>
                    <a:ext uri="{FF2B5EF4-FFF2-40B4-BE49-F238E27FC236}">
                      <a16:creationId xmlns:a16="http://schemas.microsoft.com/office/drawing/2014/main" id="{A6680A4A-A24A-491F-94C0-D677FA3F7D14}"/>
                    </a:ext>
                  </a:extLst>
                </p:cNvPr>
                <p:cNvSpPr/>
                <p:nvPr/>
              </p:nvSpPr>
              <p:spPr>
                <a:xfrm>
                  <a:off x="1924050" y="3822133"/>
                  <a:ext cx="1177645" cy="285866"/>
                </a:xfrm>
                <a:prstGeom prst="wedgeRoundRectCallout">
                  <a:avLst>
                    <a:gd name="adj1" fmla="val -58761"/>
                    <a:gd name="adj2" fmla="val 99214"/>
                    <a:gd name="adj3" fmla="val 16667"/>
                  </a:avLst>
                </a:prstGeom>
                <a:ln w="9525">
                  <a:solidFill>
                    <a:srgbClr val="C0000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es-ES" sz="1000" dirty="0"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Campo opcional.</a:t>
                  </a:r>
                  <a:endParaRPr lang="es-CO" sz="1400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endParaRPr>
                </a:p>
              </p:txBody>
            </p:sp>
            <p:sp>
              <p:nvSpPr>
                <p:cNvPr id="39" name="Bocadillo: rectángulo con esquinas redondeadas 38">
                  <a:extLst>
                    <a:ext uri="{FF2B5EF4-FFF2-40B4-BE49-F238E27FC236}">
                      <a16:creationId xmlns:a16="http://schemas.microsoft.com/office/drawing/2014/main" id="{5304592E-EEEA-4738-A785-1E1FF1C75E9D}"/>
                    </a:ext>
                  </a:extLst>
                </p:cNvPr>
                <p:cNvSpPr/>
                <p:nvPr/>
              </p:nvSpPr>
              <p:spPr>
                <a:xfrm>
                  <a:off x="5135116" y="1704608"/>
                  <a:ext cx="1201727" cy="291390"/>
                </a:xfrm>
                <a:prstGeom prst="wedgeRoundRectCallout">
                  <a:avLst>
                    <a:gd name="adj1" fmla="val -17395"/>
                    <a:gd name="adj2" fmla="val 139143"/>
                    <a:gd name="adj3" fmla="val 16667"/>
                  </a:avLst>
                </a:prstGeom>
                <a:ln w="9525">
                  <a:solidFill>
                    <a:srgbClr val="C0000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es-ES" sz="1000" dirty="0"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Campo opcional</a:t>
                  </a:r>
                  <a:endParaRPr lang="es-CO" sz="1400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endParaRPr>
                </a:p>
              </p:txBody>
            </p:sp>
            <p:sp>
              <p:nvSpPr>
                <p:cNvPr id="40" name="Bocadillo: rectángulo con esquinas redondeadas 39">
                  <a:extLst>
                    <a:ext uri="{FF2B5EF4-FFF2-40B4-BE49-F238E27FC236}">
                      <a16:creationId xmlns:a16="http://schemas.microsoft.com/office/drawing/2014/main" id="{C2AA59DC-A296-4233-93AA-E51A42BAEC4E}"/>
                    </a:ext>
                  </a:extLst>
                </p:cNvPr>
                <p:cNvSpPr/>
                <p:nvPr/>
              </p:nvSpPr>
              <p:spPr>
                <a:xfrm>
                  <a:off x="4695825" y="257174"/>
                  <a:ext cx="1584558" cy="431020"/>
                </a:xfrm>
                <a:prstGeom prst="wedgeRoundRectCallout">
                  <a:avLst>
                    <a:gd name="adj1" fmla="val -96343"/>
                    <a:gd name="adj2" fmla="val 162897"/>
                    <a:gd name="adj3" fmla="val 16667"/>
                  </a:avLst>
                </a:prstGeom>
                <a:ln w="9525">
                  <a:solidFill>
                    <a:srgbClr val="C0000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s-ES" sz="1000" dirty="0"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Es la manera como recibirá el comunicado.</a:t>
                  </a:r>
                  <a:endParaRPr lang="es-CO" sz="1400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endParaRPr>
                </a:p>
              </p:txBody>
            </p:sp>
          </p:grpSp>
          <p:sp>
            <p:nvSpPr>
              <p:cNvPr id="32" name="Bocadillo: rectángulo con esquinas redondeadas 31">
                <a:extLst>
                  <a:ext uri="{FF2B5EF4-FFF2-40B4-BE49-F238E27FC236}">
                    <a16:creationId xmlns:a16="http://schemas.microsoft.com/office/drawing/2014/main" id="{08ABC633-46A1-481C-87C8-D8C6BEC06381}"/>
                  </a:ext>
                </a:extLst>
              </p:cNvPr>
              <p:cNvSpPr/>
              <p:nvPr/>
            </p:nvSpPr>
            <p:spPr>
              <a:xfrm>
                <a:off x="4105275" y="4143375"/>
                <a:ext cx="1480185" cy="285750"/>
              </a:xfrm>
              <a:prstGeom prst="wedgeRoundRectCallout">
                <a:avLst>
                  <a:gd name="adj1" fmla="val -122666"/>
                  <a:gd name="adj2" fmla="val 89475"/>
                  <a:gd name="adj3" fmla="val 16667"/>
                </a:avLst>
              </a:prstGeom>
              <a:ln w="9525">
                <a:solidFill>
                  <a:srgbClr val="C0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s-ES" sz="1000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rPr>
                  <a:t>Dar clic en</a:t>
                </a:r>
                <a:r>
                  <a:rPr lang="es-ES" sz="1000" b="1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rPr>
                  <a:t> GUARDAR</a:t>
                </a:r>
                <a:r>
                  <a:rPr lang="es-ES" sz="900" b="1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rPr>
                  <a:t>.</a:t>
                </a:r>
                <a:endParaRPr lang="es-CO" sz="1100" dirty="0">
                  <a:effectLst/>
                  <a:latin typeface="Tahoma" panose="020B0604030504040204" pitchFamily="34" charset="0"/>
                  <a:ea typeface="Tahoma" panose="020B0604030504040204" pitchFamily="34" charset="0"/>
                </a:endParaRPr>
              </a:p>
            </p:txBody>
          </p:sp>
          <p:sp>
            <p:nvSpPr>
              <p:cNvPr id="33" name="Bocadillo: rectángulo con esquinas redondeadas 32">
                <a:extLst>
                  <a:ext uri="{FF2B5EF4-FFF2-40B4-BE49-F238E27FC236}">
                    <a16:creationId xmlns:a16="http://schemas.microsoft.com/office/drawing/2014/main" id="{A5B9E880-7A3D-4044-ADBD-D7CAAEFE3D50}"/>
                  </a:ext>
                </a:extLst>
              </p:cNvPr>
              <p:cNvSpPr/>
              <p:nvPr/>
            </p:nvSpPr>
            <p:spPr>
              <a:xfrm>
                <a:off x="2813086" y="2457450"/>
                <a:ext cx="1682714" cy="390525"/>
              </a:xfrm>
              <a:prstGeom prst="wedgeRoundRectCallout">
                <a:avLst>
                  <a:gd name="adj1" fmla="val 62345"/>
                  <a:gd name="adj2" fmla="val -38311"/>
                  <a:gd name="adj3" fmla="val 16667"/>
                </a:avLst>
              </a:prstGeom>
              <a:ln w="9525">
                <a:solidFill>
                  <a:srgbClr val="C0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s-ES" sz="1000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rPr>
                  <a:t>Información complementaria si se requiere ingresar.</a:t>
                </a:r>
                <a:endParaRPr lang="es-CO" sz="1400" dirty="0">
                  <a:effectLst/>
                  <a:latin typeface="Tahoma" panose="020B0604030504040204" pitchFamily="34" charset="0"/>
                  <a:ea typeface="Tahoma" panose="020B0604030504040204" pitchFamily="34" charset="0"/>
                </a:endParaRPr>
              </a:p>
            </p:txBody>
          </p:sp>
        </p:grpSp>
        <p:sp>
          <p:nvSpPr>
            <p:cNvPr id="30" name="Bocadillo: rectángulo con esquinas redondeadas 29">
              <a:extLst>
                <a:ext uri="{FF2B5EF4-FFF2-40B4-BE49-F238E27FC236}">
                  <a16:creationId xmlns:a16="http://schemas.microsoft.com/office/drawing/2014/main" id="{3E54B7BD-FA5A-48F5-9038-055A8523273B}"/>
                </a:ext>
              </a:extLst>
            </p:cNvPr>
            <p:cNvSpPr/>
            <p:nvPr/>
          </p:nvSpPr>
          <p:spPr>
            <a:xfrm>
              <a:off x="600075" y="2266950"/>
              <a:ext cx="1076325" cy="390525"/>
            </a:xfrm>
            <a:prstGeom prst="wedgeRoundRectCallout">
              <a:avLst>
                <a:gd name="adj1" fmla="val 59120"/>
                <a:gd name="adj2" fmla="val -3258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s-ES" sz="1000" dirty="0"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Dirección para correspondencia.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</p:grp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05FAFE3-C33F-4375-B2DD-7D1847B943D3}"/>
              </a:ext>
            </a:extLst>
          </p:cNvPr>
          <p:cNvSpPr txBox="1"/>
          <p:nvPr/>
        </p:nvSpPr>
        <p:spPr>
          <a:xfrm>
            <a:off x="319748" y="1139822"/>
            <a:ext cx="3529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Registro.</a:t>
            </a:r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0C2F0188-B127-4F6C-A07F-3408655400F1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2766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19748" y="1139822"/>
            <a:ext cx="3529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Registro.</a:t>
            </a:r>
          </a:p>
        </p:txBody>
      </p:sp>
      <p:grpSp>
        <p:nvGrpSpPr>
          <p:cNvPr id="12" name="Grupo 11">
            <a:extLst>
              <a:ext uri="{FF2B5EF4-FFF2-40B4-BE49-F238E27FC236}">
                <a16:creationId xmlns:a16="http://schemas.microsoft.com/office/drawing/2014/main" id="{71BE8902-7010-4271-8347-6344FD47C625}"/>
              </a:ext>
            </a:extLst>
          </p:cNvPr>
          <p:cNvGrpSpPr/>
          <p:nvPr/>
        </p:nvGrpSpPr>
        <p:grpSpPr>
          <a:xfrm>
            <a:off x="5427902" y="1139822"/>
            <a:ext cx="6333067" cy="5012345"/>
            <a:chOff x="0" y="0"/>
            <a:chExt cx="5534025" cy="4476750"/>
          </a:xfrm>
        </p:grpSpPr>
        <p:grpSp>
          <p:nvGrpSpPr>
            <p:cNvPr id="13" name="Grupo 12">
              <a:extLst>
                <a:ext uri="{FF2B5EF4-FFF2-40B4-BE49-F238E27FC236}">
                  <a16:creationId xmlns:a16="http://schemas.microsoft.com/office/drawing/2014/main" id="{56394BF1-340E-4310-9900-CAEABAA8B070}"/>
                </a:ext>
              </a:extLst>
            </p:cNvPr>
            <p:cNvGrpSpPr/>
            <p:nvPr/>
          </p:nvGrpSpPr>
          <p:grpSpPr>
            <a:xfrm>
              <a:off x="0" y="0"/>
              <a:ext cx="5534025" cy="4476750"/>
              <a:chOff x="0" y="0"/>
              <a:chExt cx="5534025" cy="4476750"/>
            </a:xfrm>
          </p:grpSpPr>
          <p:grpSp>
            <p:nvGrpSpPr>
              <p:cNvPr id="15" name="Grupo 14">
                <a:extLst>
                  <a:ext uri="{FF2B5EF4-FFF2-40B4-BE49-F238E27FC236}">
                    <a16:creationId xmlns:a16="http://schemas.microsoft.com/office/drawing/2014/main" id="{F3AEBBF7-CBBB-45FD-8A21-152564F045FA}"/>
                  </a:ext>
                </a:extLst>
              </p:cNvPr>
              <p:cNvGrpSpPr/>
              <p:nvPr/>
            </p:nvGrpSpPr>
            <p:grpSpPr>
              <a:xfrm>
                <a:off x="0" y="0"/>
                <a:ext cx="5534025" cy="4476750"/>
                <a:chOff x="0" y="0"/>
                <a:chExt cx="6677025" cy="5381625"/>
              </a:xfrm>
            </p:grpSpPr>
            <p:pic>
              <p:nvPicPr>
                <p:cNvPr id="20" name="Imagen 19">
                  <a:extLst>
                    <a:ext uri="{FF2B5EF4-FFF2-40B4-BE49-F238E27FC236}">
                      <a16:creationId xmlns:a16="http://schemas.microsoft.com/office/drawing/2014/main" id="{06FBE30E-158F-4442-BA9A-9C34C845EED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BEBA8EAE-BF5A-486C-A8C5-ECC9F3942E4B}">
                      <a14:imgProps xmlns:a14="http://schemas.microsoft.com/office/drawing/2010/main">
                        <a14:imgLayer r:embed="rId3">
                          <a14:imgEffect>
                            <a14:sharpenSoften amount="5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6677025" cy="538162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21" name="Bocadillo: rectángulo con esquinas redondeadas 20">
                  <a:extLst>
                    <a:ext uri="{FF2B5EF4-FFF2-40B4-BE49-F238E27FC236}">
                      <a16:creationId xmlns:a16="http://schemas.microsoft.com/office/drawing/2014/main" id="{08713654-E0D6-4EBE-B535-E58F92AD3BC9}"/>
                    </a:ext>
                  </a:extLst>
                </p:cNvPr>
                <p:cNvSpPr/>
                <p:nvPr/>
              </p:nvSpPr>
              <p:spPr>
                <a:xfrm>
                  <a:off x="371474" y="4562475"/>
                  <a:ext cx="1447800" cy="523875"/>
                </a:xfrm>
                <a:prstGeom prst="wedgeRoundRectCallout">
                  <a:avLst>
                    <a:gd name="adj1" fmla="val 106397"/>
                    <a:gd name="adj2" fmla="val 13468"/>
                    <a:gd name="adj3" fmla="val 16667"/>
                  </a:avLst>
                </a:prstGeom>
                <a:ln w="9525">
                  <a:solidFill>
                    <a:srgbClr val="C0000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s-ES" sz="1000" dirty="0"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Dar clic en</a:t>
                  </a:r>
                  <a:r>
                    <a:rPr lang="es-ES" sz="1000" b="1" dirty="0"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 NO SOY UN ROBOT</a:t>
                  </a:r>
                  <a:endParaRPr lang="es-CO" sz="1200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endParaRPr>
                </a:p>
              </p:txBody>
            </p:sp>
            <p:sp>
              <p:nvSpPr>
                <p:cNvPr id="22" name="Bocadillo: rectángulo con esquinas redondeadas 21">
                  <a:extLst>
                    <a:ext uri="{FF2B5EF4-FFF2-40B4-BE49-F238E27FC236}">
                      <a16:creationId xmlns:a16="http://schemas.microsoft.com/office/drawing/2014/main" id="{6EA94D0F-5979-4F66-948C-B31BCE6FAEAE}"/>
                    </a:ext>
                  </a:extLst>
                </p:cNvPr>
                <p:cNvSpPr/>
                <p:nvPr/>
              </p:nvSpPr>
              <p:spPr>
                <a:xfrm>
                  <a:off x="4419599" y="4946516"/>
                  <a:ext cx="1786241" cy="343508"/>
                </a:xfrm>
                <a:prstGeom prst="wedgeRoundRectCallout">
                  <a:avLst>
                    <a:gd name="adj1" fmla="val -106578"/>
                    <a:gd name="adj2" fmla="val 29475"/>
                    <a:gd name="adj3" fmla="val 16667"/>
                  </a:avLst>
                </a:prstGeom>
                <a:ln w="9525">
                  <a:solidFill>
                    <a:srgbClr val="C0000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s-ES" sz="1000" dirty="0"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Dar clic en </a:t>
                  </a:r>
                  <a:r>
                    <a:rPr lang="es-ES" sz="1000" b="1" dirty="0"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GUARDAR</a:t>
                  </a:r>
                  <a:endParaRPr lang="es-CO" sz="1200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endParaRPr>
                </a:p>
              </p:txBody>
            </p:sp>
            <p:sp>
              <p:nvSpPr>
                <p:cNvPr id="23" name="Bocadillo: rectángulo con esquinas redondeadas 22">
                  <a:extLst>
                    <a:ext uri="{FF2B5EF4-FFF2-40B4-BE49-F238E27FC236}">
                      <a16:creationId xmlns:a16="http://schemas.microsoft.com/office/drawing/2014/main" id="{D3739BAF-4F08-4CB7-8FB7-D0BDFA1036B5}"/>
                    </a:ext>
                  </a:extLst>
                </p:cNvPr>
                <p:cNvSpPr/>
                <p:nvPr/>
              </p:nvSpPr>
              <p:spPr>
                <a:xfrm>
                  <a:off x="3952875" y="3423631"/>
                  <a:ext cx="2571749" cy="510195"/>
                </a:xfrm>
                <a:prstGeom prst="wedgeRoundRectCallout">
                  <a:avLst>
                    <a:gd name="adj1" fmla="val -89898"/>
                    <a:gd name="adj2" fmla="val 35375"/>
                    <a:gd name="adj3" fmla="val 16667"/>
                  </a:avLst>
                </a:prstGeom>
                <a:ln w="9525">
                  <a:solidFill>
                    <a:srgbClr val="C0000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s-ES" sz="1000" dirty="0">
                      <a:solidFill>
                        <a:srgbClr val="000000"/>
                      </a:solidFill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Nombre corto y de alta recordación, en minúsculas</a:t>
                  </a:r>
                  <a:r>
                    <a:rPr lang="es-ES" sz="1000" dirty="0">
                      <a:solidFill>
                        <a:srgbClr val="FF0000"/>
                      </a:solidFill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 </a:t>
                  </a:r>
                  <a:r>
                    <a:rPr lang="es-ES" sz="1000" dirty="0">
                      <a:solidFill>
                        <a:srgbClr val="000000"/>
                      </a:solidFill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y sin</a:t>
                  </a:r>
                  <a:r>
                    <a:rPr lang="es-ES" sz="1000" spc="10" dirty="0">
                      <a:solidFill>
                        <a:srgbClr val="000000"/>
                      </a:solidFill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 </a:t>
                  </a:r>
                  <a:r>
                    <a:rPr lang="es-ES" sz="1000" dirty="0">
                      <a:solidFill>
                        <a:srgbClr val="000000"/>
                      </a:solidFill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espacios.</a:t>
                  </a:r>
                  <a:endParaRPr lang="es-CO" sz="1400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endParaRPr>
                </a:p>
              </p:txBody>
            </p:sp>
            <p:sp>
              <p:nvSpPr>
                <p:cNvPr id="24" name="Bocadillo: rectángulo con esquinas redondeadas 23">
                  <a:extLst>
                    <a:ext uri="{FF2B5EF4-FFF2-40B4-BE49-F238E27FC236}">
                      <a16:creationId xmlns:a16="http://schemas.microsoft.com/office/drawing/2014/main" id="{F89E1449-9E41-4246-8739-2BC17DA5B2AE}"/>
                    </a:ext>
                  </a:extLst>
                </p:cNvPr>
                <p:cNvSpPr/>
                <p:nvPr/>
              </p:nvSpPr>
              <p:spPr>
                <a:xfrm>
                  <a:off x="3943350" y="4010025"/>
                  <a:ext cx="2571750" cy="304800"/>
                </a:xfrm>
                <a:prstGeom prst="wedgeRoundRectCallout">
                  <a:avLst>
                    <a:gd name="adj1" fmla="val -89898"/>
                    <a:gd name="adj2" fmla="val -22563"/>
                    <a:gd name="adj3" fmla="val 16667"/>
                  </a:avLst>
                </a:prstGeom>
                <a:ln w="9525">
                  <a:solidFill>
                    <a:srgbClr val="C0000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s-ES" sz="1000" dirty="0">
                      <a:solidFill>
                        <a:srgbClr val="000000"/>
                      </a:solidFill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Contraseña corta y de alta recordación.</a:t>
                  </a:r>
                  <a:endParaRPr lang="es-CO" sz="1400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endParaRPr>
                </a:p>
              </p:txBody>
            </p:sp>
            <p:sp>
              <p:nvSpPr>
                <p:cNvPr id="25" name="Bocadillo: rectángulo con esquinas redondeadas 24">
                  <a:extLst>
                    <a:ext uri="{FF2B5EF4-FFF2-40B4-BE49-F238E27FC236}">
                      <a16:creationId xmlns:a16="http://schemas.microsoft.com/office/drawing/2014/main" id="{0B3DB17E-35DB-45B4-8A06-6379131EB4A7}"/>
                    </a:ext>
                  </a:extLst>
                </p:cNvPr>
                <p:cNvSpPr/>
                <p:nvPr/>
              </p:nvSpPr>
              <p:spPr>
                <a:xfrm>
                  <a:off x="3981450" y="4343400"/>
                  <a:ext cx="1316500" cy="293957"/>
                </a:xfrm>
                <a:prstGeom prst="wedgeRoundRectCallout">
                  <a:avLst>
                    <a:gd name="adj1" fmla="val -160451"/>
                    <a:gd name="adj2" fmla="val -8385"/>
                    <a:gd name="adj3" fmla="val 16667"/>
                  </a:avLst>
                </a:prstGeom>
                <a:ln w="9525">
                  <a:solidFill>
                    <a:srgbClr val="C0000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es-ES" sz="1000" dirty="0"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Campo opcional.</a:t>
                  </a:r>
                  <a:endParaRPr lang="es-CO" sz="1400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endParaRPr>
                </a:p>
              </p:txBody>
            </p:sp>
            <p:sp>
              <p:nvSpPr>
                <p:cNvPr id="26" name="Bocadillo: rectángulo con esquinas redondeadas 25">
                  <a:extLst>
                    <a:ext uri="{FF2B5EF4-FFF2-40B4-BE49-F238E27FC236}">
                      <a16:creationId xmlns:a16="http://schemas.microsoft.com/office/drawing/2014/main" id="{94790A21-D160-4909-B8C8-09B2430929B7}"/>
                    </a:ext>
                  </a:extLst>
                </p:cNvPr>
                <p:cNvSpPr/>
                <p:nvPr/>
              </p:nvSpPr>
              <p:spPr>
                <a:xfrm>
                  <a:off x="5276850" y="1499985"/>
                  <a:ext cx="1238248" cy="332058"/>
                </a:xfrm>
                <a:prstGeom prst="wedgeRoundRectCallout">
                  <a:avLst>
                    <a:gd name="adj1" fmla="val -27410"/>
                    <a:gd name="adj2" fmla="val 195255"/>
                    <a:gd name="adj3" fmla="val 16667"/>
                  </a:avLst>
                </a:prstGeom>
                <a:ln w="9525">
                  <a:solidFill>
                    <a:srgbClr val="C0000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es-ES" sz="1000" dirty="0"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Campo opcional.</a:t>
                  </a:r>
                  <a:endParaRPr lang="es-CO" sz="1400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endParaRPr>
                </a:p>
              </p:txBody>
            </p:sp>
            <p:sp>
              <p:nvSpPr>
                <p:cNvPr id="27" name="Bocadillo: rectángulo con esquinas redondeadas 26">
                  <a:extLst>
                    <a:ext uri="{FF2B5EF4-FFF2-40B4-BE49-F238E27FC236}">
                      <a16:creationId xmlns:a16="http://schemas.microsoft.com/office/drawing/2014/main" id="{D6D4B7B7-30A2-4DBB-A10A-636502F512F2}"/>
                    </a:ext>
                  </a:extLst>
                </p:cNvPr>
                <p:cNvSpPr/>
                <p:nvPr/>
              </p:nvSpPr>
              <p:spPr>
                <a:xfrm>
                  <a:off x="3122217" y="1133576"/>
                  <a:ext cx="1773502" cy="495301"/>
                </a:xfrm>
                <a:prstGeom prst="wedgeRoundRectCallout">
                  <a:avLst>
                    <a:gd name="adj1" fmla="val -67628"/>
                    <a:gd name="adj2" fmla="val 10301"/>
                    <a:gd name="adj3" fmla="val 16667"/>
                  </a:avLst>
                </a:prstGeom>
                <a:ln w="9525">
                  <a:solidFill>
                    <a:srgbClr val="C0000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es-ES" sz="1000" dirty="0">
                      <a:effectLst/>
                      <a:latin typeface="Tahoma" panose="020B0604030504040204" pitchFamily="34" charset="0"/>
                      <a:ea typeface="Tahoma" panose="020B0604030504040204" pitchFamily="34" charset="0"/>
                    </a:rPr>
                    <a:t>Es la manera como recibirá el comunicado.</a:t>
                  </a:r>
                  <a:endParaRPr lang="es-CO" sz="1400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endParaRPr>
                </a:p>
              </p:txBody>
            </p:sp>
          </p:grpSp>
          <p:sp>
            <p:nvSpPr>
              <p:cNvPr id="16" name="Bocadillo: rectángulo con esquinas redondeadas 15">
                <a:extLst>
                  <a:ext uri="{FF2B5EF4-FFF2-40B4-BE49-F238E27FC236}">
                    <a16:creationId xmlns:a16="http://schemas.microsoft.com/office/drawing/2014/main" id="{9FD049FF-7E03-44D1-B390-881D9D2565B7}"/>
                  </a:ext>
                </a:extLst>
              </p:cNvPr>
              <p:cNvSpPr/>
              <p:nvPr/>
            </p:nvSpPr>
            <p:spPr>
              <a:xfrm>
                <a:off x="3124199" y="257175"/>
                <a:ext cx="1748899" cy="411480"/>
              </a:xfrm>
              <a:prstGeom prst="wedgeRoundRectCallout">
                <a:avLst>
                  <a:gd name="adj1" fmla="val 39330"/>
                  <a:gd name="adj2" fmla="val 75116"/>
                  <a:gd name="adj3" fmla="val 16667"/>
                </a:avLst>
              </a:prstGeom>
              <a:ln w="9525">
                <a:solidFill>
                  <a:srgbClr val="C0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s-ES" sz="1000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rPr>
                  <a:t>Número de NIT o documento del representante legal</a:t>
                </a:r>
                <a:r>
                  <a:rPr lang="es-ES" sz="800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rPr>
                  <a:t>.</a:t>
                </a:r>
                <a:endParaRPr lang="es-CO" sz="1100" dirty="0">
                  <a:effectLst/>
                  <a:latin typeface="Tahoma" panose="020B0604030504040204" pitchFamily="34" charset="0"/>
                  <a:ea typeface="Tahoma" panose="020B0604030504040204" pitchFamily="34" charset="0"/>
                </a:endParaRPr>
              </a:p>
            </p:txBody>
          </p:sp>
          <p:sp>
            <p:nvSpPr>
              <p:cNvPr id="17" name="Bocadillo: rectángulo con esquinas redondeadas 16">
                <a:extLst>
                  <a:ext uri="{FF2B5EF4-FFF2-40B4-BE49-F238E27FC236}">
                    <a16:creationId xmlns:a16="http://schemas.microsoft.com/office/drawing/2014/main" id="{87B6D4BB-870F-4156-B5CB-FDEDAF81CC50}"/>
                  </a:ext>
                </a:extLst>
              </p:cNvPr>
              <p:cNvSpPr/>
              <p:nvPr/>
            </p:nvSpPr>
            <p:spPr>
              <a:xfrm>
                <a:off x="1076325" y="1457325"/>
                <a:ext cx="1285875" cy="373380"/>
              </a:xfrm>
              <a:prstGeom prst="wedgeRoundRectCallout">
                <a:avLst>
                  <a:gd name="adj1" fmla="val 16642"/>
                  <a:gd name="adj2" fmla="val 68171"/>
                  <a:gd name="adj3" fmla="val 16667"/>
                </a:avLst>
              </a:prstGeom>
              <a:ln w="9525">
                <a:solidFill>
                  <a:srgbClr val="C0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s-ES" sz="800">
                    <a:effectLst/>
                    <a:latin typeface="Tahoma" panose="020B0604030504040204" pitchFamily="34" charset="0"/>
                    <a:ea typeface="Tahoma" panose="020B0604030504040204" pitchFamily="34" charset="0"/>
                  </a:rPr>
                  <a:t>Correo electrónico para notificaciones.</a:t>
                </a:r>
                <a:endParaRPr lang="es-CO" sz="1100">
                  <a:effectLst/>
                  <a:latin typeface="Tahoma" panose="020B0604030504040204" pitchFamily="34" charset="0"/>
                  <a:ea typeface="Tahoma" panose="020B0604030504040204" pitchFamily="34" charset="0"/>
                </a:endParaRPr>
              </a:p>
            </p:txBody>
          </p:sp>
          <p:sp>
            <p:nvSpPr>
              <p:cNvPr id="19" name="Bocadillo: rectángulo con esquinas redondeadas 18">
                <a:extLst>
                  <a:ext uri="{FF2B5EF4-FFF2-40B4-BE49-F238E27FC236}">
                    <a16:creationId xmlns:a16="http://schemas.microsoft.com/office/drawing/2014/main" id="{D10A4188-0D83-45BB-94E1-23D53B6B9E06}"/>
                  </a:ext>
                </a:extLst>
              </p:cNvPr>
              <p:cNvSpPr/>
              <p:nvPr/>
            </p:nvSpPr>
            <p:spPr>
              <a:xfrm>
                <a:off x="2743200" y="2390775"/>
                <a:ext cx="1647825" cy="411480"/>
              </a:xfrm>
              <a:prstGeom prst="wedgeRoundRectCallout">
                <a:avLst>
                  <a:gd name="adj1" fmla="val 62345"/>
                  <a:gd name="adj2" fmla="val -38311"/>
                  <a:gd name="adj3" fmla="val 16667"/>
                </a:avLst>
              </a:prstGeom>
              <a:ln w="9525">
                <a:solidFill>
                  <a:srgbClr val="C0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s-ES" sz="1000" dirty="0">
                    <a:effectLst/>
                    <a:latin typeface="Tahoma" panose="020B0604030504040204" pitchFamily="34" charset="0"/>
                    <a:ea typeface="Tahoma" panose="020B0604030504040204" pitchFamily="34" charset="0"/>
                  </a:rPr>
                  <a:t>Información complementaria si se requiere ingresar.</a:t>
                </a:r>
                <a:endParaRPr lang="es-CO" sz="1400" dirty="0">
                  <a:effectLst/>
                  <a:latin typeface="Tahoma" panose="020B0604030504040204" pitchFamily="34" charset="0"/>
                  <a:ea typeface="Tahoma" panose="020B0604030504040204" pitchFamily="34" charset="0"/>
                </a:endParaRPr>
              </a:p>
            </p:txBody>
          </p:sp>
        </p:grpSp>
        <p:sp>
          <p:nvSpPr>
            <p:cNvPr id="14" name="Bocadillo: rectángulo con esquinas redondeadas 13">
              <a:extLst>
                <a:ext uri="{FF2B5EF4-FFF2-40B4-BE49-F238E27FC236}">
                  <a16:creationId xmlns:a16="http://schemas.microsoft.com/office/drawing/2014/main" id="{70CFFC9C-A18A-496F-B253-95F4592D29C0}"/>
                </a:ext>
              </a:extLst>
            </p:cNvPr>
            <p:cNvSpPr/>
            <p:nvPr/>
          </p:nvSpPr>
          <p:spPr>
            <a:xfrm>
              <a:off x="619125" y="2257425"/>
              <a:ext cx="1076325" cy="390525"/>
            </a:xfrm>
            <a:prstGeom prst="wedgeRoundRectCallout">
              <a:avLst>
                <a:gd name="adj1" fmla="val 59120"/>
                <a:gd name="adj2" fmla="val -3258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s-ES" sz="1000" dirty="0"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Dirección para correspondencia</a:t>
              </a:r>
              <a:r>
                <a:rPr lang="es-ES" sz="800" dirty="0"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.</a:t>
              </a:r>
              <a:endParaRPr lang="es-CO" sz="11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</p:grpSp>
      <p:sp>
        <p:nvSpPr>
          <p:cNvPr id="28" name="CuadroTexto 27">
            <a:extLst>
              <a:ext uri="{FF2B5EF4-FFF2-40B4-BE49-F238E27FC236}">
                <a16:creationId xmlns:a16="http://schemas.microsoft.com/office/drawing/2014/main" id="{53AD08DA-E423-49BE-81D2-D62CFBF8CBF1}"/>
              </a:ext>
            </a:extLst>
          </p:cNvPr>
          <p:cNvSpPr txBox="1"/>
          <p:nvPr/>
        </p:nvSpPr>
        <p:spPr>
          <a:xfrm>
            <a:off x="371475" y="3139817"/>
            <a:ext cx="369252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400" b="1" dirty="0">
                <a:latin typeface="Arial" charset="0"/>
                <a:cs typeface="Arial" charset="0"/>
              </a:rPr>
              <a:t>Persona Jurídica</a:t>
            </a:r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.  </a:t>
            </a:r>
          </a:p>
          <a:p>
            <a:pPr algn="ctr"/>
            <a:endParaRPr lang="es-ES" sz="1400" b="1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algn="ctr"/>
            <a:r>
              <a:rPr lang="es-ES" sz="1400" b="1" dirty="0">
                <a:latin typeface="Arial" charset="0"/>
                <a:cs typeface="Arial" charset="0"/>
              </a:rPr>
              <a:t>Nota: </a:t>
            </a:r>
            <a:r>
              <a:rPr lang="es-ES" sz="1400" dirty="0">
                <a:latin typeface="Arial" charset="0"/>
                <a:cs typeface="Arial" charset="0"/>
              </a:rPr>
              <a:t>los campos con asterisco (*) son obligatorios</a:t>
            </a:r>
            <a:endParaRPr lang="es-CO" sz="1400" dirty="0">
              <a:latin typeface="Arial" charset="0"/>
              <a:cs typeface="Arial" charset="0"/>
            </a:endParaRPr>
          </a:p>
          <a:p>
            <a:pPr algn="just"/>
            <a:r>
              <a:rPr lang="es-E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 	</a:t>
            </a:r>
            <a:endParaRPr lang="es-CO" sz="1400" b="1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CA91FBF2-4393-4245-8624-421DBDF74B14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7287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85028" y="1142197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Administración.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D36E513E-4BA1-48F4-9CD1-7EF64BA101BF}"/>
              </a:ext>
            </a:extLst>
          </p:cNvPr>
          <p:cNvSpPr txBox="1"/>
          <p:nvPr/>
        </p:nvSpPr>
        <p:spPr>
          <a:xfrm>
            <a:off x="8431786" y="1613919"/>
            <a:ext cx="16629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Arial" charset="0"/>
                <a:cs typeface="Arial" charset="0"/>
              </a:rPr>
              <a:t>Módulo.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2CD419EF-DA20-4267-9B50-16B6701050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9966" y="2504465"/>
            <a:ext cx="474325" cy="470271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50C89780-C1CA-406E-9971-D1810136D61B}"/>
              </a:ext>
            </a:extLst>
          </p:cNvPr>
          <p:cNvSpPr txBox="1"/>
          <p:nvPr/>
        </p:nvSpPr>
        <p:spPr>
          <a:xfrm>
            <a:off x="7849420" y="2583466"/>
            <a:ext cx="372169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Administración</a:t>
            </a:r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: </a:t>
            </a:r>
          </a:p>
          <a:p>
            <a:endParaRPr lang="es-ES" sz="1400" b="1" u="sng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ea typeface="Arial" charset="0"/>
              <a:cs typeface="Arial" charset="0"/>
            </a:endParaRPr>
          </a:p>
          <a:p>
            <a:pPr algn="just"/>
            <a:r>
              <a:rPr lang="es-ES_tradn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En este módulo el Ciudadano podrá realizar la parametrizaciones requeridas y ajustes al SAC de acuerdo a su perfil.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898A044-F9BF-4251-BEF3-ED733ACBDC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6356" y="2687610"/>
            <a:ext cx="6888481" cy="1822477"/>
          </a:xfrm>
          <a:prstGeom prst="rect">
            <a:avLst/>
          </a:prstGeom>
        </p:spPr>
      </p:pic>
      <p:sp>
        <p:nvSpPr>
          <p:cNvPr id="19" name="Bocadillo: rectángulo con esquinas redondeadas 18">
            <a:extLst>
              <a:ext uri="{FF2B5EF4-FFF2-40B4-BE49-F238E27FC236}">
                <a16:creationId xmlns:a16="http://schemas.microsoft.com/office/drawing/2014/main" id="{9DB0C07D-1528-4D0B-815D-8FB6C9620454}"/>
              </a:ext>
            </a:extLst>
          </p:cNvPr>
          <p:cNvSpPr/>
          <p:nvPr/>
        </p:nvSpPr>
        <p:spPr>
          <a:xfrm>
            <a:off x="2008497" y="4230220"/>
            <a:ext cx="1830210" cy="559733"/>
          </a:xfrm>
          <a:prstGeom prst="wedgeRoundRectCallout">
            <a:avLst>
              <a:gd name="adj1" fmla="val 95371"/>
              <a:gd name="adj2" fmla="val -162962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ts val="1115"/>
              </a:lnSpc>
              <a:spcAft>
                <a:spcPts val="0"/>
              </a:spcAft>
            </a:pPr>
            <a:r>
              <a:rPr lang="es-ES" sz="100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Dar clic en administración, para ingresar al módulo.</a:t>
            </a:r>
            <a:endParaRPr lang="es-CO" sz="110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8CE3CD5A-557B-4B0D-83C9-73C28AE38ACF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9678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Administración.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9514C982-50E6-4FE5-8C16-64D126D2EC0A}"/>
              </a:ext>
            </a:extLst>
          </p:cNvPr>
          <p:cNvSpPr txBox="1"/>
          <p:nvPr/>
        </p:nvSpPr>
        <p:spPr>
          <a:xfrm>
            <a:off x="597297" y="1849427"/>
            <a:ext cx="2078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Arial" charset="0"/>
                <a:cs typeface="Arial" charset="0"/>
              </a:rPr>
              <a:t>Ciudadanos.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961C04D1-5AB2-4319-AE3B-C533CA85B440}"/>
              </a:ext>
            </a:extLst>
          </p:cNvPr>
          <p:cNvSpPr txBox="1"/>
          <p:nvPr/>
        </p:nvSpPr>
        <p:spPr>
          <a:xfrm>
            <a:off x="7438747" y="3239756"/>
            <a:ext cx="372169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400" b="1" u="sng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ea typeface="Arial" charset="0"/>
              <a:cs typeface="Arial" charset="0"/>
            </a:endParaRPr>
          </a:p>
          <a:p>
            <a:pPr algn="just"/>
            <a:r>
              <a:rPr lang="es-ES_tradnl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Ingresando a funcionarios, el Ciudadano podrá crear y/o actualizar la información de los ciudadanos de la Secretaría de Educación.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2607E7FA-C1CF-4847-B8CC-2C5E5642A7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7297" y="2972303"/>
            <a:ext cx="6311975" cy="1687072"/>
          </a:xfrm>
          <a:prstGeom prst="rect">
            <a:avLst/>
          </a:prstGeom>
        </p:spPr>
      </p:pic>
      <p:sp>
        <p:nvSpPr>
          <p:cNvPr id="13" name="Bocadillo: rectángulo con esquinas redondeadas 12">
            <a:extLst>
              <a:ext uri="{FF2B5EF4-FFF2-40B4-BE49-F238E27FC236}">
                <a16:creationId xmlns:a16="http://schemas.microsoft.com/office/drawing/2014/main" id="{A19AA7A6-F49F-4A0E-AA50-FEB23FF31FFE}"/>
              </a:ext>
            </a:extLst>
          </p:cNvPr>
          <p:cNvSpPr/>
          <p:nvPr/>
        </p:nvSpPr>
        <p:spPr>
          <a:xfrm>
            <a:off x="1794403" y="4585544"/>
            <a:ext cx="1762125" cy="523875"/>
          </a:xfrm>
          <a:prstGeom prst="wedgeRoundRectCallout">
            <a:avLst>
              <a:gd name="adj1" fmla="val 106883"/>
              <a:gd name="adj2" fmla="val -151904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ts val="1115"/>
              </a:lnSpc>
              <a:spcAft>
                <a:spcPts val="0"/>
              </a:spcAft>
            </a:pP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Dar clic, para ingresar a editar su perfil.</a:t>
            </a:r>
            <a:endParaRPr lang="es-CO" sz="11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6F7DFA6-30B7-49BA-B0F8-F999797D6773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24052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E78D12AF-F30B-40F8-A6E5-CBB0057C35B4}"/>
              </a:ext>
            </a:extLst>
          </p:cNvPr>
          <p:cNvSpPr txBox="1"/>
          <p:nvPr/>
        </p:nvSpPr>
        <p:spPr>
          <a:xfrm>
            <a:off x="6846956" y="1361387"/>
            <a:ext cx="47477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El Ciudadano debe ingresar la información que requiere cambiar, lo único que no puede modificar es el usuario, la demás información es ajustable:</a:t>
            </a:r>
          </a:p>
          <a:p>
            <a:pPr algn="just"/>
            <a:endParaRPr lang="es-ES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Correo electrónico.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Dirección física.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Teléfono.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Tipo de ciudadano etc.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593C435-E157-4063-AAAB-C7135362722B}"/>
              </a:ext>
            </a:extLst>
          </p:cNvPr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Administración.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B9E30449-020C-4A34-8D51-BF1EAA1E1E74}"/>
              </a:ext>
            </a:extLst>
          </p:cNvPr>
          <p:cNvSpPr txBox="1"/>
          <p:nvPr/>
        </p:nvSpPr>
        <p:spPr>
          <a:xfrm>
            <a:off x="597296" y="1849427"/>
            <a:ext cx="48665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Arial" charset="0"/>
                <a:cs typeface="Arial" charset="0"/>
              </a:rPr>
              <a:t>Configurar Perfil.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916485A-A5ED-432D-889C-CC3186FB1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9747" y="2445663"/>
            <a:ext cx="5556925" cy="1966674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FAA2EC77-DF00-48BC-9039-C1A390D7A1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29340" y="3429000"/>
            <a:ext cx="5556925" cy="2642206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585C93DC-F63E-4210-95D5-B724EF3E5BB1}"/>
              </a:ext>
            </a:extLst>
          </p:cNvPr>
          <p:cNvSpPr txBox="1"/>
          <p:nvPr/>
        </p:nvSpPr>
        <p:spPr>
          <a:xfrm>
            <a:off x="749696" y="4962103"/>
            <a:ext cx="48665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>
                <a:latin typeface="Arial" charset="0"/>
                <a:cs typeface="Arial" charset="0"/>
              </a:rPr>
              <a:t>Nota: </a:t>
            </a:r>
            <a:r>
              <a:rPr lang="es-ES" sz="1400" dirty="0">
                <a:latin typeface="Arial" charset="0"/>
                <a:cs typeface="Arial" charset="0"/>
              </a:rPr>
              <a:t>los campos con asterisco (*) son obligatorios</a:t>
            </a:r>
            <a:endParaRPr lang="es-CO" sz="1400" dirty="0">
              <a:latin typeface="Arial" charset="0"/>
              <a:cs typeface="Arial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0DC2DBF1-482A-4A3E-9BF9-3EA28686B6BB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0584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Administración.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9514C982-50E6-4FE5-8C16-64D126D2EC0A}"/>
              </a:ext>
            </a:extLst>
          </p:cNvPr>
          <p:cNvSpPr txBox="1"/>
          <p:nvPr/>
        </p:nvSpPr>
        <p:spPr>
          <a:xfrm>
            <a:off x="597296" y="1849427"/>
            <a:ext cx="48665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Arial" charset="0"/>
                <a:cs typeface="Arial" charset="0"/>
              </a:rPr>
              <a:t>Configurar Imagen de Perfil.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FF6ED0AB-C444-46E5-A0AA-CBE353F2533D}"/>
              </a:ext>
            </a:extLst>
          </p:cNvPr>
          <p:cNvSpPr txBox="1"/>
          <p:nvPr/>
        </p:nvSpPr>
        <p:spPr>
          <a:xfrm>
            <a:off x="7687735" y="3250048"/>
            <a:ext cx="372169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El Ciudadano pude editar su imagen de perfil las veces que desee, parametrizarlo de acuerdo a sus intereses y gustos.</a:t>
            </a:r>
          </a:p>
          <a:p>
            <a:pPr algn="just"/>
            <a:endParaRPr lang="es-ES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algn="just"/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Clic en </a:t>
            </a:r>
            <a:r>
              <a:rPr lang="es-E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 Imagen de Perfil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34109871-78C0-490F-BCAB-87F4C24402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7304" y="2984819"/>
            <a:ext cx="6980785" cy="1959666"/>
          </a:xfrm>
          <a:prstGeom prst="rect">
            <a:avLst/>
          </a:prstGeom>
        </p:spPr>
      </p:pic>
      <p:sp>
        <p:nvSpPr>
          <p:cNvPr id="15" name="Bocadillo: rectángulo con esquinas redondeadas 14">
            <a:extLst>
              <a:ext uri="{FF2B5EF4-FFF2-40B4-BE49-F238E27FC236}">
                <a16:creationId xmlns:a16="http://schemas.microsoft.com/office/drawing/2014/main" id="{DE4F94A1-0A15-4DA5-90AC-D92088171C5F}"/>
              </a:ext>
            </a:extLst>
          </p:cNvPr>
          <p:cNvSpPr/>
          <p:nvPr/>
        </p:nvSpPr>
        <p:spPr>
          <a:xfrm>
            <a:off x="2433062" y="4419598"/>
            <a:ext cx="1762125" cy="523875"/>
          </a:xfrm>
          <a:prstGeom prst="wedgeRoundRectCallout">
            <a:avLst>
              <a:gd name="adj1" fmla="val 96070"/>
              <a:gd name="adj2" fmla="val -31903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ts val="1115"/>
              </a:lnSpc>
              <a:spcAft>
                <a:spcPts val="0"/>
              </a:spcAft>
            </a:pPr>
            <a:r>
              <a:rPr lang="es-ES" sz="100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Dar clic, para ingresar a Imagen de Perfil.</a:t>
            </a:r>
            <a:endParaRPr lang="es-CO" sz="110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0A161641-08E6-409B-A717-83E56D1B71C6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2881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E78D12AF-F30B-40F8-A6E5-CBB0057C35B4}"/>
              </a:ext>
            </a:extLst>
          </p:cNvPr>
          <p:cNvSpPr txBox="1"/>
          <p:nvPr/>
        </p:nvSpPr>
        <p:spPr>
          <a:xfrm>
            <a:off x="6987824" y="1944252"/>
            <a:ext cx="372169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El Ciudadano debe tener guardada la imagen que desea editar, esta debe ser de buena resolución.</a:t>
            </a:r>
          </a:p>
        </p:txBody>
      </p:sp>
      <p:grpSp>
        <p:nvGrpSpPr>
          <p:cNvPr id="8" name="Grupo 7">
            <a:extLst>
              <a:ext uri="{FF2B5EF4-FFF2-40B4-BE49-F238E27FC236}">
                <a16:creationId xmlns:a16="http://schemas.microsoft.com/office/drawing/2014/main" id="{B1BC7896-3D64-4F92-B164-5BB5566AD75A}"/>
              </a:ext>
            </a:extLst>
          </p:cNvPr>
          <p:cNvGrpSpPr/>
          <p:nvPr/>
        </p:nvGrpSpPr>
        <p:grpSpPr>
          <a:xfrm>
            <a:off x="648317" y="2428319"/>
            <a:ext cx="5570855" cy="1915795"/>
            <a:chOff x="0" y="0"/>
            <a:chExt cx="5571239" cy="1915795"/>
          </a:xfrm>
        </p:grpSpPr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BDAAB4B6-DB11-4C7E-8CEB-F6A0793F43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4899" y="0"/>
              <a:ext cx="2438400" cy="191579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Bocadillo: rectángulo con esquinas redondeadas 10">
              <a:extLst>
                <a:ext uri="{FF2B5EF4-FFF2-40B4-BE49-F238E27FC236}">
                  <a16:creationId xmlns:a16="http://schemas.microsoft.com/office/drawing/2014/main" id="{2FF55DF5-3C9F-438E-9A34-DFE1E2DDB831}"/>
                </a:ext>
              </a:extLst>
            </p:cNvPr>
            <p:cNvSpPr/>
            <p:nvPr/>
          </p:nvSpPr>
          <p:spPr>
            <a:xfrm>
              <a:off x="0" y="957533"/>
              <a:ext cx="1801495" cy="457200"/>
            </a:xfrm>
            <a:prstGeom prst="wedgeRoundRectCallout">
              <a:avLst>
                <a:gd name="adj1" fmla="val 77638"/>
                <a:gd name="adj2" fmla="val 44057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800"/>
                </a:spcAft>
              </a:pPr>
              <a:endPara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>
                <a:lnSpc>
                  <a:spcPts val="1115"/>
                </a:lnSpc>
                <a:spcAft>
                  <a:spcPts val="80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También puede arrastrar la imagen hasta este lugar 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>
                <a:lnSpc>
                  <a:spcPts val="1115"/>
                </a:lnSpc>
                <a:spcAft>
                  <a:spcPts val="800"/>
                </a:spcAft>
              </a:pPr>
              <a:r>
                <a:rPr lang="es-ES" sz="900" b="1" dirty="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s-CO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Bocadillo: rectángulo con esquinas redondeadas 11">
              <a:extLst>
                <a:ext uri="{FF2B5EF4-FFF2-40B4-BE49-F238E27FC236}">
                  <a16:creationId xmlns:a16="http://schemas.microsoft.com/office/drawing/2014/main" id="{2CC5B4C3-A836-4CB4-9D1C-D5CF1856D7E2}"/>
                </a:ext>
              </a:extLst>
            </p:cNvPr>
            <p:cNvSpPr/>
            <p:nvPr/>
          </p:nvSpPr>
          <p:spPr>
            <a:xfrm>
              <a:off x="3769744" y="276046"/>
              <a:ext cx="1801495" cy="581025"/>
            </a:xfrm>
            <a:prstGeom prst="wedgeRoundRectCallout">
              <a:avLst>
                <a:gd name="adj1" fmla="val -87325"/>
                <a:gd name="adj2" fmla="val 82538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800"/>
                </a:spcAft>
              </a:pPr>
              <a:endPara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>
                <a:lnSpc>
                  <a:spcPts val="1115"/>
                </a:lnSpc>
                <a:spcAft>
                  <a:spcPts val="80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Seleccione el archivo donde están las imágenes o fotos y elija la desee.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>
                <a:lnSpc>
                  <a:spcPts val="1115"/>
                </a:lnSpc>
                <a:spcAft>
                  <a:spcPts val="800"/>
                </a:spcAft>
              </a:pPr>
              <a:r>
                <a:rPr lang="es-ES" sz="900" b="1" dirty="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s-CO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5844DC09-5803-4F6E-B181-8CF4BA1E13F8}"/>
              </a:ext>
            </a:extLst>
          </p:cNvPr>
          <p:cNvSpPr/>
          <p:nvPr/>
        </p:nvSpPr>
        <p:spPr>
          <a:xfrm>
            <a:off x="2024199" y="4956472"/>
            <a:ext cx="22156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Clic en </a:t>
            </a:r>
            <a:r>
              <a:rPr lang="es-E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 Imagen de Perfil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DC006AF0-CE7B-4923-8235-26D62E895F46}"/>
              </a:ext>
            </a:extLst>
          </p:cNvPr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Administración.</a:t>
            </a: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2DE657DE-C982-4814-977D-98CE81F8E57E}"/>
              </a:ext>
            </a:extLst>
          </p:cNvPr>
          <p:cNvSpPr txBox="1"/>
          <p:nvPr/>
        </p:nvSpPr>
        <p:spPr>
          <a:xfrm>
            <a:off x="597296" y="1849427"/>
            <a:ext cx="48665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Arial" charset="0"/>
                <a:cs typeface="Arial" charset="0"/>
              </a:rPr>
              <a:t>Configurar Imagen de Perfil.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52467A6-3A3E-4826-BBBD-AC47CE4176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95753" y="2905603"/>
            <a:ext cx="3390285" cy="3270426"/>
          </a:xfrm>
          <a:prstGeom prst="rect">
            <a:avLst/>
          </a:prstGeom>
        </p:spPr>
      </p:pic>
      <p:sp>
        <p:nvSpPr>
          <p:cNvPr id="32" name="Bocadillo: rectángulo con esquinas redondeadas 31">
            <a:extLst>
              <a:ext uri="{FF2B5EF4-FFF2-40B4-BE49-F238E27FC236}">
                <a16:creationId xmlns:a16="http://schemas.microsoft.com/office/drawing/2014/main" id="{7121A218-D5A6-49EB-BF56-354AA282CFF2}"/>
              </a:ext>
            </a:extLst>
          </p:cNvPr>
          <p:cNvSpPr/>
          <p:nvPr/>
        </p:nvSpPr>
        <p:spPr>
          <a:xfrm>
            <a:off x="6710226" y="3107169"/>
            <a:ext cx="1460885" cy="356441"/>
          </a:xfrm>
          <a:prstGeom prst="wedgeRoundRectCallout">
            <a:avLst>
              <a:gd name="adj1" fmla="val 96632"/>
              <a:gd name="adj2" fmla="val 58534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ts val="1115"/>
              </a:lnSpc>
              <a:spcAft>
                <a:spcPts val="0"/>
              </a:spcAft>
            </a:pP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Dar clic en </a:t>
            </a:r>
            <a:r>
              <a:rPr lang="es-ES" sz="1000" b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GUARDAR.</a:t>
            </a:r>
            <a:endParaRPr lang="es-CO" sz="14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33" name="Bocadillo: rectángulo con esquinas redondeadas 32">
            <a:extLst>
              <a:ext uri="{FF2B5EF4-FFF2-40B4-BE49-F238E27FC236}">
                <a16:creationId xmlns:a16="http://schemas.microsoft.com/office/drawing/2014/main" id="{05880353-88E8-4147-A8D0-E5ED4B892215}"/>
              </a:ext>
            </a:extLst>
          </p:cNvPr>
          <p:cNvSpPr/>
          <p:nvPr/>
        </p:nvSpPr>
        <p:spPr>
          <a:xfrm>
            <a:off x="10120203" y="4220741"/>
            <a:ext cx="1608953" cy="640150"/>
          </a:xfrm>
          <a:prstGeom prst="wedgeRoundRectCallout">
            <a:avLst>
              <a:gd name="adj1" fmla="val -76471"/>
              <a:gd name="adj2" fmla="val 68388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Si desea cambiarla, dar clic en borrar y buscar otra imagen. </a:t>
            </a:r>
            <a:endParaRPr lang="es-CO" sz="14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9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 </a:t>
            </a:r>
            <a:endParaRPr lang="es-CO" sz="11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34" name="Bocadillo: rectángulo con esquinas redondeadas 33">
            <a:extLst>
              <a:ext uri="{FF2B5EF4-FFF2-40B4-BE49-F238E27FC236}">
                <a16:creationId xmlns:a16="http://schemas.microsoft.com/office/drawing/2014/main" id="{C918BE51-F3ED-4100-90C4-13366841AC5D}"/>
              </a:ext>
            </a:extLst>
          </p:cNvPr>
          <p:cNvSpPr/>
          <p:nvPr/>
        </p:nvSpPr>
        <p:spPr>
          <a:xfrm>
            <a:off x="6096000" y="4958287"/>
            <a:ext cx="1608953" cy="792257"/>
          </a:xfrm>
          <a:prstGeom prst="wedgeRoundRectCallout">
            <a:avLst>
              <a:gd name="adj1" fmla="val 83425"/>
              <a:gd name="adj2" fmla="val -98212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0"/>
              </a:spcAft>
            </a:pPr>
            <a:endParaRPr lang="es-ES" sz="1000" dirty="0"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Una vez seleccionada la imagen, esta aparecerá en el formato de actualización</a:t>
            </a:r>
            <a:r>
              <a:rPr lang="es-ES" sz="8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.</a:t>
            </a:r>
            <a:endParaRPr lang="es-CO" sz="11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9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 </a:t>
            </a:r>
            <a:endParaRPr lang="es-CO" sz="11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C6AB14E6-AC76-493D-80B5-AE61C17858CF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90686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E78D12AF-F30B-40F8-A6E5-CBB0057C35B4}"/>
              </a:ext>
            </a:extLst>
          </p:cNvPr>
          <p:cNvSpPr txBox="1"/>
          <p:nvPr/>
        </p:nvSpPr>
        <p:spPr>
          <a:xfrm>
            <a:off x="597296" y="2636647"/>
            <a:ext cx="3721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El Funcionario también cuenta con la opción de editar su perfil desde la barra de tareas. 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71B0B4DD-AC16-4BDF-A297-B1689B09B9D2}"/>
              </a:ext>
            </a:extLst>
          </p:cNvPr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Administración.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698C18DC-0CF5-4F74-8C84-F15E0DA8E280}"/>
              </a:ext>
            </a:extLst>
          </p:cNvPr>
          <p:cNvSpPr txBox="1"/>
          <p:nvPr/>
        </p:nvSpPr>
        <p:spPr>
          <a:xfrm>
            <a:off x="597296" y="1849427"/>
            <a:ext cx="48665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Arial" charset="0"/>
                <a:cs typeface="Arial" charset="0"/>
              </a:rPr>
              <a:t>Configurar Imagen de Perfil.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D134F61-E7DB-4D50-962A-510CFB671D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4636" y="2701698"/>
            <a:ext cx="3124200" cy="2247900"/>
          </a:xfrm>
          <a:prstGeom prst="rect">
            <a:avLst/>
          </a:prstGeom>
        </p:spPr>
      </p:pic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D58AD784-D47C-479F-B073-F7967A7A76A4}"/>
              </a:ext>
            </a:extLst>
          </p:cNvPr>
          <p:cNvSpPr/>
          <p:nvPr/>
        </p:nvSpPr>
        <p:spPr>
          <a:xfrm>
            <a:off x="8555567" y="1940039"/>
            <a:ext cx="1983269" cy="477324"/>
          </a:xfrm>
          <a:prstGeom prst="wedgeRoundRectCallout">
            <a:avLst>
              <a:gd name="adj1" fmla="val 33086"/>
              <a:gd name="adj2" fmla="val 156621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Dar clic, editar y/o actualizar la información del usuario.</a:t>
            </a:r>
            <a:r>
              <a:rPr lang="es-ES" sz="9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 </a:t>
            </a:r>
            <a:endParaRPr lang="es-CO" sz="11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40" name="Bocadillo: rectángulo con esquinas redondeadas 39">
            <a:extLst>
              <a:ext uri="{FF2B5EF4-FFF2-40B4-BE49-F238E27FC236}">
                <a16:creationId xmlns:a16="http://schemas.microsoft.com/office/drawing/2014/main" id="{2C5C869F-1DA4-420B-A3A6-168F341B6080}"/>
              </a:ext>
            </a:extLst>
          </p:cNvPr>
          <p:cNvSpPr/>
          <p:nvPr/>
        </p:nvSpPr>
        <p:spPr>
          <a:xfrm>
            <a:off x="9854154" y="4059407"/>
            <a:ext cx="1842925" cy="467482"/>
          </a:xfrm>
          <a:prstGeom prst="wedgeRoundRectCallout">
            <a:avLst>
              <a:gd name="adj1" fmla="val -79419"/>
              <a:gd name="adj2" fmla="val -55193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0"/>
              </a:spcAft>
            </a:pPr>
            <a:endParaRPr lang="es-ES" sz="1000" dirty="0"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Dar clic, para cambiar la imagen del perfil.</a:t>
            </a:r>
            <a:endParaRPr lang="es-CO" sz="14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9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 </a:t>
            </a:r>
            <a:endParaRPr lang="es-CO" sz="11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41" name="Bocadillo: rectángulo con esquinas redondeadas 40">
            <a:extLst>
              <a:ext uri="{FF2B5EF4-FFF2-40B4-BE49-F238E27FC236}">
                <a16:creationId xmlns:a16="http://schemas.microsoft.com/office/drawing/2014/main" id="{065CF9F1-3B96-4DF2-959B-1F053DCF2102}"/>
              </a:ext>
            </a:extLst>
          </p:cNvPr>
          <p:cNvSpPr/>
          <p:nvPr/>
        </p:nvSpPr>
        <p:spPr>
          <a:xfrm>
            <a:off x="5857650" y="4024083"/>
            <a:ext cx="1460311" cy="477323"/>
          </a:xfrm>
          <a:prstGeom prst="wedgeRoundRectCallout">
            <a:avLst>
              <a:gd name="adj1" fmla="val 74335"/>
              <a:gd name="adj2" fmla="val 23269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0"/>
              </a:spcAft>
            </a:pPr>
            <a:endParaRPr lang="es-ES" sz="1000" dirty="0"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Dar clic, para cambiar la contraseña</a:t>
            </a:r>
            <a:r>
              <a:rPr lang="es-ES" sz="8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.</a:t>
            </a:r>
            <a:endParaRPr lang="es-CO" sz="11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9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 </a:t>
            </a:r>
            <a:endParaRPr lang="es-CO" sz="11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42" name="Bocadillo: rectángulo con esquinas redondeadas 41">
            <a:extLst>
              <a:ext uri="{FF2B5EF4-FFF2-40B4-BE49-F238E27FC236}">
                <a16:creationId xmlns:a16="http://schemas.microsoft.com/office/drawing/2014/main" id="{BF138CC8-8AA8-4BB4-BB71-424ACA366B40}"/>
              </a:ext>
            </a:extLst>
          </p:cNvPr>
          <p:cNvSpPr/>
          <p:nvPr/>
        </p:nvSpPr>
        <p:spPr>
          <a:xfrm>
            <a:off x="7414636" y="5027815"/>
            <a:ext cx="1807349" cy="311829"/>
          </a:xfrm>
          <a:prstGeom prst="wedgeRoundRectCallout">
            <a:avLst>
              <a:gd name="adj1" fmla="val -20691"/>
              <a:gd name="adj2" fmla="val -105155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0"/>
              </a:spcAft>
            </a:pPr>
            <a:endParaRPr lang="es-ES" sz="1000" dirty="0"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Dar clic, salir </a:t>
            </a:r>
            <a:r>
              <a:rPr lang="es-E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del SAC.</a:t>
            </a:r>
            <a:r>
              <a:rPr lang="es-ES" sz="9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 </a:t>
            </a:r>
            <a:endParaRPr lang="es-CO" sz="11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E464480-6440-49DC-9B6F-CCD0EAAA55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512" y="3375471"/>
            <a:ext cx="5284843" cy="1272095"/>
          </a:xfrm>
          <a:prstGeom prst="rect">
            <a:avLst/>
          </a:prstGeom>
        </p:spPr>
      </p:pic>
      <p:sp>
        <p:nvSpPr>
          <p:cNvPr id="43" name="Bocadillo: rectángulo con esquinas redondeadas 42">
            <a:extLst>
              <a:ext uri="{FF2B5EF4-FFF2-40B4-BE49-F238E27FC236}">
                <a16:creationId xmlns:a16="http://schemas.microsoft.com/office/drawing/2014/main" id="{07FC54D4-0E6A-487B-9F82-4AC971FC2E15}"/>
              </a:ext>
            </a:extLst>
          </p:cNvPr>
          <p:cNvSpPr/>
          <p:nvPr/>
        </p:nvSpPr>
        <p:spPr>
          <a:xfrm>
            <a:off x="2000208" y="4526889"/>
            <a:ext cx="1682943" cy="284480"/>
          </a:xfrm>
          <a:prstGeom prst="wedgeRoundRectCallout">
            <a:avLst>
              <a:gd name="adj1" fmla="val 66564"/>
              <a:gd name="adj2" fmla="val -288363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ts val="1115"/>
              </a:lnSpc>
              <a:spcAft>
                <a:spcPts val="0"/>
              </a:spcAft>
            </a:pPr>
            <a:endParaRPr lang="es-ES" sz="1050" dirty="0"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>
              <a:lnSpc>
                <a:spcPts val="1115"/>
              </a:lnSpc>
              <a:spcAft>
                <a:spcPts val="0"/>
              </a:spcAft>
            </a:pPr>
            <a:r>
              <a:rPr lang="es-ES" sz="105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Dar clic, ver el menú</a:t>
            </a:r>
            <a:r>
              <a:rPr lang="es-ES" sz="8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.</a:t>
            </a:r>
            <a:endParaRPr lang="es-CO" sz="11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9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 </a:t>
            </a:r>
            <a:endParaRPr lang="es-CO" sz="11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8E5C159A-6545-45C5-82FC-294BC581D6A9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33283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Modulo Seguridad.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7154982" y="3224306"/>
            <a:ext cx="39963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Este módulo permite al Ciudadano cambiar periódicamente o en el momento que él lo requiera, su contraseña de ingreso al SAC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D36E513E-4BA1-48F4-9CD1-7EF64BA101BF}"/>
              </a:ext>
            </a:extLst>
          </p:cNvPr>
          <p:cNvSpPr txBox="1"/>
          <p:nvPr/>
        </p:nvSpPr>
        <p:spPr>
          <a:xfrm>
            <a:off x="8321663" y="1649372"/>
            <a:ext cx="16629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ea typeface="Arial" charset="0"/>
                <a:cs typeface="Arial" charset="0"/>
              </a:rPr>
              <a:t>Módulo.</a:t>
            </a: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0C74BD92-C6C8-4F79-AD7E-4ACF18B1F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7155" y="2437549"/>
            <a:ext cx="440188" cy="436425"/>
          </a:xfrm>
          <a:prstGeom prst="rect">
            <a:avLst/>
          </a:prstGeom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02A943FC-D799-47CD-AFB3-E7B63BF31F25}"/>
              </a:ext>
            </a:extLst>
          </p:cNvPr>
          <p:cNvSpPr txBox="1"/>
          <p:nvPr/>
        </p:nvSpPr>
        <p:spPr>
          <a:xfrm>
            <a:off x="7867977" y="2495454"/>
            <a:ext cx="26600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Arial" charset="0"/>
                <a:cs typeface="Arial" charset="0"/>
              </a:rPr>
              <a:t>Seguridad </a:t>
            </a:r>
            <a:endParaRPr lang="es-ES_tradnl" sz="1400" b="1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700C8FB-CBB4-4FD4-946A-2EE825AAC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9747" y="2982497"/>
            <a:ext cx="6519145" cy="1291155"/>
          </a:xfrm>
          <a:prstGeom prst="rect">
            <a:avLst/>
          </a:prstGeom>
        </p:spPr>
      </p:pic>
      <p:sp>
        <p:nvSpPr>
          <p:cNvPr id="19" name="Bocadillo: rectángulo con esquinas redondeadas 18">
            <a:extLst>
              <a:ext uri="{FF2B5EF4-FFF2-40B4-BE49-F238E27FC236}">
                <a16:creationId xmlns:a16="http://schemas.microsoft.com/office/drawing/2014/main" id="{943CDBA7-A342-4CCF-B877-6374CAF9DEBF}"/>
              </a:ext>
            </a:extLst>
          </p:cNvPr>
          <p:cNvSpPr/>
          <p:nvPr/>
        </p:nvSpPr>
        <p:spPr>
          <a:xfrm>
            <a:off x="2480031" y="3962970"/>
            <a:ext cx="1800860" cy="431165"/>
          </a:xfrm>
          <a:prstGeom prst="wedgeRoundRectCallout">
            <a:avLst>
              <a:gd name="adj1" fmla="val 112549"/>
              <a:gd name="adj2" fmla="val -93987"/>
              <a:gd name="adj3" fmla="val 16667"/>
            </a:avLst>
          </a:prstGeom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115"/>
              </a:lnSpc>
              <a:spcAft>
                <a:spcPts val="0"/>
              </a:spcAft>
            </a:pPr>
            <a:endParaRPr lang="es-ES" sz="1000" dirty="0"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Seleccione el módulo de seguridad.</a:t>
            </a:r>
            <a:endParaRPr lang="es-CO" sz="14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ctr">
              <a:lnSpc>
                <a:spcPts val="1115"/>
              </a:lnSpc>
              <a:spcAft>
                <a:spcPts val="0"/>
              </a:spcAft>
            </a:pPr>
            <a:r>
              <a:rPr lang="es-ES" sz="9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 </a:t>
            </a:r>
            <a:endParaRPr lang="es-CO" sz="1100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E7B26D66-27FE-4A58-8AE2-AE49A85110CE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1106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19747" y="1049511"/>
            <a:ext cx="88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rgbClr val="9C28B1"/>
                </a:solidFill>
                <a:latin typeface="Arial" charset="0"/>
                <a:cs typeface="Arial" charset="0"/>
              </a:rPr>
              <a:t>Modulo Seguridad.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EA01033-4712-437C-B345-6AD926BD2541}"/>
              </a:ext>
            </a:extLst>
          </p:cNvPr>
          <p:cNvSpPr txBox="1"/>
          <p:nvPr/>
        </p:nvSpPr>
        <p:spPr>
          <a:xfrm>
            <a:off x="6832420" y="2742969"/>
            <a:ext cx="399633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Para cambiar la contraseña ingrese los datos que solicita el sistema.</a:t>
            </a:r>
          </a:p>
          <a:p>
            <a:pPr algn="just"/>
            <a:endParaRPr lang="es-ES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  <a:p>
            <a:pPr algn="just"/>
            <a:r>
              <a:rPr lang="es-E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D</a:t>
            </a:r>
            <a:r>
              <a:rPr lang="es-CO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ar clic en </a:t>
            </a:r>
            <a:r>
              <a:rPr lang="es-CO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GUARDAR</a:t>
            </a:r>
          </a:p>
          <a:p>
            <a:pPr algn="just"/>
            <a:endParaRPr lang="es-CO" sz="1400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</p:txBody>
      </p:sp>
      <p:grpSp>
        <p:nvGrpSpPr>
          <p:cNvPr id="13" name="Grupo 12">
            <a:extLst>
              <a:ext uri="{FF2B5EF4-FFF2-40B4-BE49-F238E27FC236}">
                <a16:creationId xmlns:a16="http://schemas.microsoft.com/office/drawing/2014/main" id="{7187FA13-C5E5-45F7-88E2-9AC4CCEEAEA2}"/>
              </a:ext>
            </a:extLst>
          </p:cNvPr>
          <p:cNvGrpSpPr/>
          <p:nvPr/>
        </p:nvGrpSpPr>
        <p:grpSpPr>
          <a:xfrm>
            <a:off x="1175616" y="2525689"/>
            <a:ext cx="4920384" cy="1813631"/>
            <a:chOff x="0" y="0"/>
            <a:chExt cx="5375214" cy="1688465"/>
          </a:xfrm>
        </p:grpSpPr>
        <p:pic>
          <p:nvPicPr>
            <p:cNvPr id="15" name="Imagen 14">
              <a:extLst>
                <a:ext uri="{FF2B5EF4-FFF2-40B4-BE49-F238E27FC236}">
                  <a16:creationId xmlns:a16="http://schemas.microsoft.com/office/drawing/2014/main" id="{A2DEC11F-18EB-47D2-8274-B6A52F4584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grayscl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578735" cy="16884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Bocadillo: rectángulo con esquinas redondeadas 15">
              <a:extLst>
                <a:ext uri="{FF2B5EF4-FFF2-40B4-BE49-F238E27FC236}">
                  <a16:creationId xmlns:a16="http://schemas.microsoft.com/office/drawing/2014/main" id="{C373B77D-5897-4713-8F32-82652543432D}"/>
                </a:ext>
              </a:extLst>
            </p:cNvPr>
            <p:cNvSpPr/>
            <p:nvPr/>
          </p:nvSpPr>
          <p:spPr>
            <a:xfrm>
              <a:off x="3174519" y="181155"/>
              <a:ext cx="2200695" cy="284480"/>
            </a:xfrm>
            <a:prstGeom prst="wedgeRoundRectCallout">
              <a:avLst>
                <a:gd name="adj1" fmla="val -96491"/>
                <a:gd name="adj2" fmla="val -19815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endPara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Ingrese la contraseña anterior</a:t>
              </a:r>
              <a:r>
                <a:rPr lang="es-ES" sz="8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.</a:t>
              </a:r>
              <a:endParaRPr lang="es-CO" sz="11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900" b="1" dirty="0"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 </a:t>
              </a:r>
              <a:endParaRPr lang="es-CO" sz="11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  <p:sp>
          <p:nvSpPr>
            <p:cNvPr id="17" name="Bocadillo: rectángulo con esquinas redondeadas 16">
              <a:extLst>
                <a:ext uri="{FF2B5EF4-FFF2-40B4-BE49-F238E27FC236}">
                  <a16:creationId xmlns:a16="http://schemas.microsoft.com/office/drawing/2014/main" id="{53588D59-CB2A-4E09-99C3-FC94C710CFD5}"/>
                </a:ext>
              </a:extLst>
            </p:cNvPr>
            <p:cNvSpPr/>
            <p:nvPr/>
          </p:nvSpPr>
          <p:spPr>
            <a:xfrm>
              <a:off x="3209025" y="517585"/>
              <a:ext cx="2166187" cy="284480"/>
            </a:xfrm>
            <a:prstGeom prst="wedgeRoundRectCallout">
              <a:avLst>
                <a:gd name="adj1" fmla="val -96491"/>
                <a:gd name="adj2" fmla="val -19815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endPara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Ingrese la nueva contraseña.</a:t>
              </a:r>
              <a:endParaRPr lang="es-CO" sz="14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900" b="1" dirty="0"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 </a:t>
              </a:r>
              <a:endParaRPr lang="es-CO" sz="11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  <p:sp>
          <p:nvSpPr>
            <p:cNvPr id="18" name="Bocadillo: rectángulo con esquinas redondeadas 17">
              <a:extLst>
                <a:ext uri="{FF2B5EF4-FFF2-40B4-BE49-F238E27FC236}">
                  <a16:creationId xmlns:a16="http://schemas.microsoft.com/office/drawing/2014/main" id="{C4F2ADA3-657F-417F-A812-2585147F70E2}"/>
                </a:ext>
              </a:extLst>
            </p:cNvPr>
            <p:cNvSpPr/>
            <p:nvPr/>
          </p:nvSpPr>
          <p:spPr>
            <a:xfrm>
              <a:off x="3217652" y="879894"/>
              <a:ext cx="2157559" cy="284480"/>
            </a:xfrm>
            <a:prstGeom prst="wedgeRoundRectCallout">
              <a:avLst>
                <a:gd name="adj1" fmla="val -96491"/>
                <a:gd name="adj2" fmla="val -19815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endPara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confirmar la nueva contraseña</a:t>
              </a:r>
              <a:r>
                <a:rPr lang="es-ES" sz="8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.</a:t>
              </a:r>
              <a:endParaRPr lang="es-CO" sz="11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900" b="1" dirty="0"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 </a:t>
              </a:r>
              <a:endParaRPr lang="es-CO" sz="11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  <p:sp>
          <p:nvSpPr>
            <p:cNvPr id="19" name="Bocadillo: rectángulo con esquinas redondeadas 18">
              <a:extLst>
                <a:ext uri="{FF2B5EF4-FFF2-40B4-BE49-F238E27FC236}">
                  <a16:creationId xmlns:a16="http://schemas.microsoft.com/office/drawing/2014/main" id="{82D2A3C4-ED5F-4B3C-A5D8-C5C5C4135D74}"/>
                </a:ext>
              </a:extLst>
            </p:cNvPr>
            <p:cNvSpPr/>
            <p:nvPr/>
          </p:nvSpPr>
          <p:spPr>
            <a:xfrm>
              <a:off x="2522617" y="1397479"/>
              <a:ext cx="2200695" cy="284480"/>
            </a:xfrm>
            <a:prstGeom prst="wedgeRoundRectCallout">
              <a:avLst>
                <a:gd name="adj1" fmla="val -96491"/>
                <a:gd name="adj2" fmla="val -19815"/>
                <a:gd name="adj3" fmla="val 16667"/>
              </a:avLst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endParaRPr lang="es-ES" sz="1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10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Dar clic, para guarda la información</a:t>
              </a:r>
              <a:r>
                <a:rPr lang="es-ES" sz="800" dirty="0">
                  <a:solidFill>
                    <a:srgbClr val="000000"/>
                  </a:solidFill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.</a:t>
              </a:r>
              <a:endParaRPr lang="es-CO" sz="11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  <a:p>
              <a:pPr algn="ctr">
                <a:lnSpc>
                  <a:spcPts val="1115"/>
                </a:lnSpc>
                <a:spcAft>
                  <a:spcPts val="0"/>
                </a:spcAft>
              </a:pPr>
              <a:r>
                <a:rPr lang="es-ES" sz="900" b="1" dirty="0">
                  <a:effectLst/>
                  <a:latin typeface="Tahoma" panose="020B0604030504040204" pitchFamily="34" charset="0"/>
                  <a:ea typeface="Tahoma" panose="020B0604030504040204" pitchFamily="34" charset="0"/>
                </a:rPr>
                <a:t> </a:t>
              </a:r>
              <a:endParaRPr lang="es-CO" sz="1100" dirty="0">
                <a:effectLst/>
                <a:latin typeface="Tahoma" panose="020B0604030504040204" pitchFamily="34" charset="0"/>
                <a:ea typeface="Tahoma" panose="020B0604030504040204" pitchFamily="34" charset="0"/>
              </a:endParaRPr>
            </a:p>
          </p:txBody>
        </p:sp>
      </p:grpSp>
      <p:sp>
        <p:nvSpPr>
          <p:cNvPr id="20" name="CuadroTexto 19">
            <a:extLst>
              <a:ext uri="{FF2B5EF4-FFF2-40B4-BE49-F238E27FC236}">
                <a16:creationId xmlns:a16="http://schemas.microsoft.com/office/drawing/2014/main" id="{ED5D82E2-F58B-4188-B945-CC4C61F4B2CD}"/>
              </a:ext>
            </a:extLst>
          </p:cNvPr>
          <p:cNvSpPr txBox="1"/>
          <p:nvPr/>
        </p:nvSpPr>
        <p:spPr>
          <a:xfrm>
            <a:off x="447304" y="249595"/>
            <a:ext cx="5176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chemeClr val="bg2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ROL CIUDADANO</a:t>
            </a:r>
            <a:endParaRPr lang="es-ES_tradnl" sz="3600" b="1" dirty="0">
              <a:solidFill>
                <a:srgbClr val="9C28B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00353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33"/>
            <a:ext cx="12192000" cy="6859333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52441452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3112</TotalTime>
  <Words>2068</Words>
  <Application>Microsoft Office PowerPoint</Application>
  <PresentationFormat>Panorámica</PresentationFormat>
  <Paragraphs>389</Paragraphs>
  <Slides>42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42</vt:i4>
      </vt:variant>
    </vt:vector>
  </HeadingPairs>
  <TitlesOfParts>
    <vt:vector size="49" baseType="lpstr">
      <vt:lpstr>Arial</vt:lpstr>
      <vt:lpstr>Calibri</vt:lpstr>
      <vt:lpstr>Calibri Light</vt:lpstr>
      <vt:lpstr>Tahoma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Rafael Fernando Posada Rueda</dc:creator>
  <cp:lastModifiedBy>Fredy Orlando Rodríguez Rodríguez</cp:lastModifiedBy>
  <cp:revision>247</cp:revision>
  <dcterms:created xsi:type="dcterms:W3CDTF">2018-08-24T20:02:11Z</dcterms:created>
  <dcterms:modified xsi:type="dcterms:W3CDTF">2018-10-23T17:36:18Z</dcterms:modified>
</cp:coreProperties>
</file>